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34" r:id="rId1"/>
  </p:sldMasterIdLst>
  <p:notesMasterIdLst>
    <p:notesMasterId r:id="rId29"/>
  </p:notesMasterIdLst>
  <p:sldIdLst>
    <p:sldId id="256" r:id="rId2"/>
    <p:sldId id="325" r:id="rId3"/>
    <p:sldId id="328" r:id="rId4"/>
    <p:sldId id="314" r:id="rId5"/>
    <p:sldId id="315" r:id="rId6"/>
    <p:sldId id="316" r:id="rId7"/>
    <p:sldId id="329" r:id="rId8"/>
    <p:sldId id="317" r:id="rId9"/>
    <p:sldId id="319" r:id="rId10"/>
    <p:sldId id="318" r:id="rId11"/>
    <p:sldId id="320" r:id="rId12"/>
    <p:sldId id="322" r:id="rId13"/>
    <p:sldId id="310" r:id="rId14"/>
    <p:sldId id="334" r:id="rId15"/>
    <p:sldId id="324" r:id="rId16"/>
    <p:sldId id="300" r:id="rId17"/>
    <p:sldId id="298" r:id="rId18"/>
    <p:sldId id="326" r:id="rId19"/>
    <p:sldId id="327" r:id="rId20"/>
    <p:sldId id="332" r:id="rId21"/>
    <p:sldId id="303" r:id="rId22"/>
    <p:sldId id="330" r:id="rId23"/>
    <p:sldId id="331" r:id="rId24"/>
    <p:sldId id="302" r:id="rId25"/>
    <p:sldId id="305" r:id="rId26"/>
    <p:sldId id="306" r:id="rId27"/>
    <p:sldId id="275" r:id="rId28"/>
  </p:sldIdLst>
  <p:sldSz cx="9144000" cy="6858000" type="screen4x3"/>
  <p:notesSz cx="7010400" cy="92964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89A7"/>
    <a:srgbClr val="164B7D"/>
    <a:srgbClr val="ACD433"/>
    <a:srgbClr val="C5DCE2"/>
    <a:srgbClr val="1B5182"/>
    <a:srgbClr val="1B4E81"/>
    <a:srgbClr val="1F5A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04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796" y="0"/>
            <a:ext cx="3038604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3C1D034-6A36-41C3-AE2B-9446A48B6510}" type="datetimeFigureOut">
              <a:rPr lang="en-GB"/>
              <a:pPr>
                <a:defRPr/>
              </a:pPr>
              <a:t>18/10/2023</a:t>
            </a:fld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830" y="4415530"/>
            <a:ext cx="5140742" cy="4183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604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796" y="8831059"/>
            <a:ext cx="3038604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5C55FE4-4D12-4504-8871-2BBB23C4FE8B}" type="slidenum">
              <a:rPr lang="en-GB" altLang="en-CY"/>
              <a:pPr>
                <a:defRPr/>
              </a:pPr>
              <a:t>‹#›</a:t>
            </a:fld>
            <a:endParaRPr lang="en-GB" altLang="en-CY"/>
          </a:p>
        </p:txBody>
      </p:sp>
    </p:spTree>
    <p:extLst>
      <p:ext uri="{BB962C8B-B14F-4D97-AF65-F5344CB8AC3E}">
        <p14:creationId xmlns:p14="http://schemas.microsoft.com/office/powerpoint/2010/main" val="406239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0D5D792E-C924-4432-B96E-6FDA9CE629B3}" type="slidenum">
              <a:rPr lang="en-GB" altLang="en-CY"/>
              <a:pPr/>
              <a:t>1</a:t>
            </a:fld>
            <a:endParaRPr lang="en-GB" altLang="en-CY"/>
          </a:p>
        </p:txBody>
      </p:sp>
    </p:spTree>
    <p:extLst>
      <p:ext uri="{BB962C8B-B14F-4D97-AF65-F5344CB8AC3E}">
        <p14:creationId xmlns:p14="http://schemas.microsoft.com/office/powerpoint/2010/main" val="3201903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7125" y="1828800"/>
            <a:ext cx="990600" cy="228600"/>
          </a:xfrm>
        </p:spPr>
        <p:txBody>
          <a:bodyPr/>
          <a:lstStyle>
            <a:lvl1pPr algn="l">
              <a:defRPr b="0" i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71F3632-FBF9-4C87-9001-D3B09F533FE2}" type="datetime1">
              <a:rPr lang="en-US"/>
              <a:pPr>
                <a:defRPr/>
              </a:pPr>
              <a:t>10/18/2023</a:t>
            </a:fld>
            <a:endParaRPr lang="en-GB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494" y="3264694"/>
            <a:ext cx="3859212" cy="228600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b="0" i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EFE584B-1E03-422F-9DB4-DD9DE9366B0A}" type="slidenum">
              <a:rPr lang="el-GR" altLang="en-CY"/>
              <a:pPr>
                <a:defRPr/>
              </a:pPr>
              <a:t>‹#›</a:t>
            </a:fld>
            <a:endParaRPr lang="el-GR" altLang="en-CY"/>
          </a:p>
        </p:txBody>
      </p:sp>
    </p:spTree>
    <p:extLst>
      <p:ext uri="{BB962C8B-B14F-4D97-AF65-F5344CB8AC3E}">
        <p14:creationId xmlns:p14="http://schemas.microsoft.com/office/powerpoint/2010/main" val="269611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422275" y="401616"/>
              <a:ext cx="8326438" cy="31414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4"/>
            <p:cNvSpPr>
              <a:spLocks/>
            </p:cNvSpPr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411 h 9621"/>
                <a:gd name="T4" fmla="*/ 0 w 10000"/>
                <a:gd name="T5" fmla="*/ 9586 h 9621"/>
                <a:gd name="T6" fmla="*/ 0 w 10000"/>
                <a:gd name="T7" fmla="*/ 9621 h 9621"/>
                <a:gd name="T8" fmla="*/ 10000 w 10000"/>
                <a:gd name="T9" fmla="*/ 9585 h 9621"/>
                <a:gd name="T10" fmla="*/ 10000 w 10000"/>
                <a:gd name="T11" fmla="*/ 9586 h 9621"/>
                <a:gd name="T12" fmla="*/ 9990 w 10000"/>
                <a:gd name="T13" fmla="*/ 2411 h 9621"/>
                <a:gd name="T14" fmla="*/ 9990 w 10000"/>
                <a:gd name="T15" fmla="*/ 0 h 9621"/>
                <a:gd name="T16" fmla="*/ 9990 w 10000"/>
                <a:gd name="T17" fmla="*/ 0 h 9621"/>
                <a:gd name="T18" fmla="*/ 9534 w 10000"/>
                <a:gd name="T19" fmla="*/ 253 h 9621"/>
                <a:gd name="T20" fmla="*/ 9084 w 10000"/>
                <a:gd name="T21" fmla="*/ 477 h 9621"/>
                <a:gd name="T22" fmla="*/ 8628 w 10000"/>
                <a:gd name="T23" fmla="*/ 669 h 9621"/>
                <a:gd name="T24" fmla="*/ 8177 w 10000"/>
                <a:gd name="T25" fmla="*/ 847 h 9621"/>
                <a:gd name="T26" fmla="*/ 7726 w 10000"/>
                <a:gd name="T27" fmla="*/ 984 h 9621"/>
                <a:gd name="T28" fmla="*/ 7279 w 10000"/>
                <a:gd name="T29" fmla="*/ 1087 h 9621"/>
                <a:gd name="T30" fmla="*/ 6832 w 10000"/>
                <a:gd name="T31" fmla="*/ 1176 h 9621"/>
                <a:gd name="T32" fmla="*/ 6393 w 10000"/>
                <a:gd name="T33" fmla="*/ 1236 h 9621"/>
                <a:gd name="T34" fmla="*/ 5962 w 10000"/>
                <a:gd name="T35" fmla="*/ 1279 h 9621"/>
                <a:gd name="T36" fmla="*/ 5534 w 10000"/>
                <a:gd name="T37" fmla="*/ 1294 h 9621"/>
                <a:gd name="T38" fmla="*/ 5120 w 10000"/>
                <a:gd name="T39" fmla="*/ 1294 h 9621"/>
                <a:gd name="T40" fmla="*/ 4709 w 10000"/>
                <a:gd name="T41" fmla="*/ 1294 h 9621"/>
                <a:gd name="T42" fmla="*/ 4311 w 10000"/>
                <a:gd name="T43" fmla="*/ 1266 h 9621"/>
                <a:gd name="T44" fmla="*/ 3923 w 10000"/>
                <a:gd name="T45" fmla="*/ 1221 h 9621"/>
                <a:gd name="T46" fmla="*/ 3548 w 10000"/>
                <a:gd name="T47" fmla="*/ 1161 h 9621"/>
                <a:gd name="T48" fmla="*/ 3187 w 10000"/>
                <a:gd name="T49" fmla="*/ 1101 h 9621"/>
                <a:gd name="T50" fmla="*/ 2840 w 10000"/>
                <a:gd name="T51" fmla="*/ 1026 h 9621"/>
                <a:gd name="T52" fmla="*/ 2505 w 10000"/>
                <a:gd name="T53" fmla="*/ 954 h 9621"/>
                <a:gd name="T54" fmla="*/ 2192 w 10000"/>
                <a:gd name="T55" fmla="*/ 865 h 9621"/>
                <a:gd name="T56" fmla="*/ 1889 w 10000"/>
                <a:gd name="T57" fmla="*/ 775 h 9621"/>
                <a:gd name="T58" fmla="*/ 1346 w 10000"/>
                <a:gd name="T59" fmla="*/ 579 h 9621"/>
                <a:gd name="T60" fmla="*/ 882 w 10000"/>
                <a:gd name="T61" fmla="*/ 400 h 9621"/>
                <a:gd name="T62" fmla="*/ 511 w 10000"/>
                <a:gd name="T63" fmla="*/ 253 h 9621"/>
                <a:gd name="T64" fmla="*/ 234 w 10000"/>
                <a:gd name="T65" fmla="*/ 118 h 9621"/>
                <a:gd name="T66" fmla="*/ 0 w 10000"/>
                <a:gd name="T67" fmla="*/ 0 h 9621"/>
                <a:gd name="T68" fmla="*/ 0 w 10000"/>
                <a:gd name="T69" fmla="*/ 0 h 9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0089D-C062-46E3-B8BE-5D63C44F84E9}" type="datetime1">
              <a:rPr lang="en-US"/>
              <a:pPr>
                <a:defRPr/>
              </a:pPr>
              <a:t>10/18/2023</a:t>
            </a:fld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F1C06-F395-4777-B98F-29E36E3049CC}" type="slidenum">
              <a:rPr lang="el-GR" altLang="en-CY"/>
              <a:pPr>
                <a:defRPr/>
              </a:pPr>
              <a:t>‹#›</a:t>
            </a:fld>
            <a:endParaRPr lang="el-GR" altLang="en-CY"/>
          </a:p>
        </p:txBody>
      </p:sp>
    </p:spTree>
    <p:extLst>
      <p:ext uri="{BB962C8B-B14F-4D97-AF65-F5344CB8AC3E}">
        <p14:creationId xmlns:p14="http://schemas.microsoft.com/office/powerpoint/2010/main" val="195033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6359946" y="2780895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5775" y="4343162"/>
              <a:ext cx="8181975" cy="21128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4"/>
            <p:cNvSpPr>
              <a:spLocks/>
            </p:cNvSpPr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411 h 9621"/>
                <a:gd name="T4" fmla="*/ 0 w 10000"/>
                <a:gd name="T5" fmla="*/ 9586 h 9621"/>
                <a:gd name="T6" fmla="*/ 0 w 10000"/>
                <a:gd name="T7" fmla="*/ 9621 h 9621"/>
                <a:gd name="T8" fmla="*/ 10000 w 10000"/>
                <a:gd name="T9" fmla="*/ 9585 h 9621"/>
                <a:gd name="T10" fmla="*/ 10000 w 10000"/>
                <a:gd name="T11" fmla="*/ 9586 h 9621"/>
                <a:gd name="T12" fmla="*/ 9990 w 10000"/>
                <a:gd name="T13" fmla="*/ 2411 h 9621"/>
                <a:gd name="T14" fmla="*/ 9990 w 10000"/>
                <a:gd name="T15" fmla="*/ 0 h 9621"/>
                <a:gd name="T16" fmla="*/ 9990 w 10000"/>
                <a:gd name="T17" fmla="*/ 0 h 9621"/>
                <a:gd name="T18" fmla="*/ 9534 w 10000"/>
                <a:gd name="T19" fmla="*/ 253 h 9621"/>
                <a:gd name="T20" fmla="*/ 9084 w 10000"/>
                <a:gd name="T21" fmla="*/ 477 h 9621"/>
                <a:gd name="T22" fmla="*/ 8628 w 10000"/>
                <a:gd name="T23" fmla="*/ 669 h 9621"/>
                <a:gd name="T24" fmla="*/ 8177 w 10000"/>
                <a:gd name="T25" fmla="*/ 847 h 9621"/>
                <a:gd name="T26" fmla="*/ 7726 w 10000"/>
                <a:gd name="T27" fmla="*/ 984 h 9621"/>
                <a:gd name="T28" fmla="*/ 7279 w 10000"/>
                <a:gd name="T29" fmla="*/ 1087 h 9621"/>
                <a:gd name="T30" fmla="*/ 6832 w 10000"/>
                <a:gd name="T31" fmla="*/ 1176 h 9621"/>
                <a:gd name="T32" fmla="*/ 6393 w 10000"/>
                <a:gd name="T33" fmla="*/ 1236 h 9621"/>
                <a:gd name="T34" fmla="*/ 5962 w 10000"/>
                <a:gd name="T35" fmla="*/ 1279 h 9621"/>
                <a:gd name="T36" fmla="*/ 5534 w 10000"/>
                <a:gd name="T37" fmla="*/ 1294 h 9621"/>
                <a:gd name="T38" fmla="*/ 5120 w 10000"/>
                <a:gd name="T39" fmla="*/ 1294 h 9621"/>
                <a:gd name="T40" fmla="*/ 4709 w 10000"/>
                <a:gd name="T41" fmla="*/ 1294 h 9621"/>
                <a:gd name="T42" fmla="*/ 4311 w 10000"/>
                <a:gd name="T43" fmla="*/ 1266 h 9621"/>
                <a:gd name="T44" fmla="*/ 3923 w 10000"/>
                <a:gd name="T45" fmla="*/ 1221 h 9621"/>
                <a:gd name="T46" fmla="*/ 3548 w 10000"/>
                <a:gd name="T47" fmla="*/ 1161 h 9621"/>
                <a:gd name="T48" fmla="*/ 3187 w 10000"/>
                <a:gd name="T49" fmla="*/ 1101 h 9621"/>
                <a:gd name="T50" fmla="*/ 2840 w 10000"/>
                <a:gd name="T51" fmla="*/ 1026 h 9621"/>
                <a:gd name="T52" fmla="*/ 2505 w 10000"/>
                <a:gd name="T53" fmla="*/ 954 h 9621"/>
                <a:gd name="T54" fmla="*/ 2192 w 10000"/>
                <a:gd name="T55" fmla="*/ 865 h 9621"/>
                <a:gd name="T56" fmla="*/ 1889 w 10000"/>
                <a:gd name="T57" fmla="*/ 775 h 9621"/>
                <a:gd name="T58" fmla="*/ 1346 w 10000"/>
                <a:gd name="T59" fmla="*/ 579 h 9621"/>
                <a:gd name="T60" fmla="*/ 882 w 10000"/>
                <a:gd name="T61" fmla="*/ 400 h 9621"/>
                <a:gd name="T62" fmla="*/ 511 w 10000"/>
                <a:gd name="T63" fmla="*/ 253 h 9621"/>
                <a:gd name="T64" fmla="*/ 234 w 10000"/>
                <a:gd name="T65" fmla="*/ 118 h 9621"/>
                <a:gd name="T66" fmla="*/ 0 w 10000"/>
                <a:gd name="T67" fmla="*/ 0 h 9621"/>
                <a:gd name="T68" fmla="*/ 0 w 10000"/>
                <a:gd name="T69" fmla="*/ 0 h 9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A647E-FE4D-41CA-8203-C5A650ABC41F}" type="datetime1">
              <a:rPr lang="en-US"/>
              <a:pPr>
                <a:defRPr/>
              </a:pPr>
              <a:t>10/18/2023</a:t>
            </a:fld>
            <a:endParaRPr lang="en-GB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9CE03-96DC-45F1-9373-0400D320E703}" type="slidenum">
              <a:rPr lang="el-GR" altLang="en-CY"/>
              <a:pPr>
                <a:defRPr/>
              </a:pPr>
              <a:t>‹#›</a:t>
            </a:fld>
            <a:endParaRPr lang="el-GR" altLang="en-CY"/>
          </a:p>
        </p:txBody>
      </p:sp>
    </p:spTree>
    <p:extLst>
      <p:ext uri="{BB962C8B-B14F-4D97-AF65-F5344CB8AC3E}">
        <p14:creationId xmlns:p14="http://schemas.microsoft.com/office/powerpoint/2010/main" val="3543053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6359946" y="4309201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33"/>
            <p:cNvSpPr>
              <a:spLocks/>
            </p:cNvSpPr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411 h 9621"/>
                <a:gd name="T4" fmla="*/ 0 w 10000"/>
                <a:gd name="T5" fmla="*/ 9586 h 9621"/>
                <a:gd name="T6" fmla="*/ 0 w 10000"/>
                <a:gd name="T7" fmla="*/ 9621 h 9621"/>
                <a:gd name="T8" fmla="*/ 10000 w 10000"/>
                <a:gd name="T9" fmla="*/ 9585 h 9621"/>
                <a:gd name="T10" fmla="*/ 10000 w 10000"/>
                <a:gd name="T11" fmla="*/ 9586 h 9621"/>
                <a:gd name="T12" fmla="*/ 9990 w 10000"/>
                <a:gd name="T13" fmla="*/ 2411 h 9621"/>
                <a:gd name="T14" fmla="*/ 9990 w 10000"/>
                <a:gd name="T15" fmla="*/ 0 h 9621"/>
                <a:gd name="T16" fmla="*/ 9990 w 10000"/>
                <a:gd name="T17" fmla="*/ 0 h 9621"/>
                <a:gd name="T18" fmla="*/ 9534 w 10000"/>
                <a:gd name="T19" fmla="*/ 253 h 9621"/>
                <a:gd name="T20" fmla="*/ 9084 w 10000"/>
                <a:gd name="T21" fmla="*/ 477 h 9621"/>
                <a:gd name="T22" fmla="*/ 8628 w 10000"/>
                <a:gd name="T23" fmla="*/ 669 h 9621"/>
                <a:gd name="T24" fmla="*/ 8177 w 10000"/>
                <a:gd name="T25" fmla="*/ 847 h 9621"/>
                <a:gd name="T26" fmla="*/ 7726 w 10000"/>
                <a:gd name="T27" fmla="*/ 984 h 9621"/>
                <a:gd name="T28" fmla="*/ 7279 w 10000"/>
                <a:gd name="T29" fmla="*/ 1087 h 9621"/>
                <a:gd name="T30" fmla="*/ 6832 w 10000"/>
                <a:gd name="T31" fmla="*/ 1176 h 9621"/>
                <a:gd name="T32" fmla="*/ 6393 w 10000"/>
                <a:gd name="T33" fmla="*/ 1236 h 9621"/>
                <a:gd name="T34" fmla="*/ 5962 w 10000"/>
                <a:gd name="T35" fmla="*/ 1279 h 9621"/>
                <a:gd name="T36" fmla="*/ 5534 w 10000"/>
                <a:gd name="T37" fmla="*/ 1294 h 9621"/>
                <a:gd name="T38" fmla="*/ 5120 w 10000"/>
                <a:gd name="T39" fmla="*/ 1294 h 9621"/>
                <a:gd name="T40" fmla="*/ 4709 w 10000"/>
                <a:gd name="T41" fmla="*/ 1294 h 9621"/>
                <a:gd name="T42" fmla="*/ 4311 w 10000"/>
                <a:gd name="T43" fmla="*/ 1266 h 9621"/>
                <a:gd name="T44" fmla="*/ 3923 w 10000"/>
                <a:gd name="T45" fmla="*/ 1221 h 9621"/>
                <a:gd name="T46" fmla="*/ 3548 w 10000"/>
                <a:gd name="T47" fmla="*/ 1161 h 9621"/>
                <a:gd name="T48" fmla="*/ 3187 w 10000"/>
                <a:gd name="T49" fmla="*/ 1101 h 9621"/>
                <a:gd name="T50" fmla="*/ 2840 w 10000"/>
                <a:gd name="T51" fmla="*/ 1026 h 9621"/>
                <a:gd name="T52" fmla="*/ 2505 w 10000"/>
                <a:gd name="T53" fmla="*/ 954 h 9621"/>
                <a:gd name="T54" fmla="*/ 2192 w 10000"/>
                <a:gd name="T55" fmla="*/ 865 h 9621"/>
                <a:gd name="T56" fmla="*/ 1889 w 10000"/>
                <a:gd name="T57" fmla="*/ 775 h 9621"/>
                <a:gd name="T58" fmla="*/ 1346 w 10000"/>
                <a:gd name="T59" fmla="*/ 579 h 9621"/>
                <a:gd name="T60" fmla="*/ 882 w 10000"/>
                <a:gd name="T61" fmla="*/ 400 h 9621"/>
                <a:gd name="T62" fmla="*/ 511 w 10000"/>
                <a:gd name="T63" fmla="*/ 253 h 9621"/>
                <a:gd name="T64" fmla="*/ 234 w 10000"/>
                <a:gd name="T65" fmla="*/ 118 h 9621"/>
                <a:gd name="T66" fmla="*/ 0 w 10000"/>
                <a:gd name="T67" fmla="*/ 0 h 9621"/>
                <a:gd name="T68" fmla="*/ 0 w 10000"/>
                <a:gd name="T69" fmla="*/ 0 h 9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 bwMode="gray">
          <a:xfrm>
            <a:off x="7034213" y="2898775"/>
            <a:ext cx="660400" cy="13239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z="8000" dirty="0"/>
              <a:t>”</a:t>
            </a:r>
          </a:p>
        </p:txBody>
      </p:sp>
      <p:sp>
        <p:nvSpPr>
          <p:cNvPr id="18" name="TextBox 17"/>
          <p:cNvSpPr txBox="1"/>
          <p:nvPr/>
        </p:nvSpPr>
        <p:spPr bwMode="gray">
          <a:xfrm>
            <a:off x="652463" y="590550"/>
            <a:ext cx="600075" cy="13223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z="8000" dirty="0"/>
              <a:t>“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C2BBC-79D3-4E53-A118-6655EF99C92C}" type="datetime1">
              <a:rPr lang="en-US"/>
              <a:pPr>
                <a:defRPr/>
              </a:pPr>
              <a:t>10/18/2023</a:t>
            </a:fld>
            <a:endParaRPr lang="en-GB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6F451-3DCE-4F98-AD0B-12840EB59920}" type="slidenum">
              <a:rPr lang="el-GR" altLang="en-CY"/>
              <a:pPr>
                <a:defRPr/>
              </a:pPr>
              <a:t>‹#›</a:t>
            </a:fld>
            <a:endParaRPr lang="el-GR" altLang="en-CY"/>
          </a:p>
        </p:txBody>
      </p:sp>
    </p:spTree>
    <p:extLst>
      <p:ext uri="{BB962C8B-B14F-4D97-AF65-F5344CB8AC3E}">
        <p14:creationId xmlns:p14="http://schemas.microsoft.com/office/powerpoint/2010/main" val="3879441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6359946" y="431124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411 h 9621"/>
                <a:gd name="T4" fmla="*/ 0 w 10000"/>
                <a:gd name="T5" fmla="*/ 9586 h 9621"/>
                <a:gd name="T6" fmla="*/ 0 w 10000"/>
                <a:gd name="T7" fmla="*/ 9621 h 9621"/>
                <a:gd name="T8" fmla="*/ 10000 w 10000"/>
                <a:gd name="T9" fmla="*/ 9585 h 9621"/>
                <a:gd name="T10" fmla="*/ 10000 w 10000"/>
                <a:gd name="T11" fmla="*/ 9586 h 9621"/>
                <a:gd name="T12" fmla="*/ 9990 w 10000"/>
                <a:gd name="T13" fmla="*/ 2411 h 9621"/>
                <a:gd name="T14" fmla="*/ 9990 w 10000"/>
                <a:gd name="T15" fmla="*/ 0 h 9621"/>
                <a:gd name="T16" fmla="*/ 9990 w 10000"/>
                <a:gd name="T17" fmla="*/ 0 h 9621"/>
                <a:gd name="T18" fmla="*/ 9534 w 10000"/>
                <a:gd name="T19" fmla="*/ 253 h 9621"/>
                <a:gd name="T20" fmla="*/ 9084 w 10000"/>
                <a:gd name="T21" fmla="*/ 477 h 9621"/>
                <a:gd name="T22" fmla="*/ 8628 w 10000"/>
                <a:gd name="T23" fmla="*/ 669 h 9621"/>
                <a:gd name="T24" fmla="*/ 8177 w 10000"/>
                <a:gd name="T25" fmla="*/ 847 h 9621"/>
                <a:gd name="T26" fmla="*/ 7726 w 10000"/>
                <a:gd name="T27" fmla="*/ 984 h 9621"/>
                <a:gd name="T28" fmla="*/ 7279 w 10000"/>
                <a:gd name="T29" fmla="*/ 1087 h 9621"/>
                <a:gd name="T30" fmla="*/ 6832 w 10000"/>
                <a:gd name="T31" fmla="*/ 1176 h 9621"/>
                <a:gd name="T32" fmla="*/ 6393 w 10000"/>
                <a:gd name="T33" fmla="*/ 1236 h 9621"/>
                <a:gd name="T34" fmla="*/ 5962 w 10000"/>
                <a:gd name="T35" fmla="*/ 1279 h 9621"/>
                <a:gd name="T36" fmla="*/ 5534 w 10000"/>
                <a:gd name="T37" fmla="*/ 1294 h 9621"/>
                <a:gd name="T38" fmla="*/ 5120 w 10000"/>
                <a:gd name="T39" fmla="*/ 1294 h 9621"/>
                <a:gd name="T40" fmla="*/ 4709 w 10000"/>
                <a:gd name="T41" fmla="*/ 1294 h 9621"/>
                <a:gd name="T42" fmla="*/ 4311 w 10000"/>
                <a:gd name="T43" fmla="*/ 1266 h 9621"/>
                <a:gd name="T44" fmla="*/ 3923 w 10000"/>
                <a:gd name="T45" fmla="*/ 1221 h 9621"/>
                <a:gd name="T46" fmla="*/ 3548 w 10000"/>
                <a:gd name="T47" fmla="*/ 1161 h 9621"/>
                <a:gd name="T48" fmla="*/ 3187 w 10000"/>
                <a:gd name="T49" fmla="*/ 1101 h 9621"/>
                <a:gd name="T50" fmla="*/ 2840 w 10000"/>
                <a:gd name="T51" fmla="*/ 1026 h 9621"/>
                <a:gd name="T52" fmla="*/ 2505 w 10000"/>
                <a:gd name="T53" fmla="*/ 954 h 9621"/>
                <a:gd name="T54" fmla="*/ 2192 w 10000"/>
                <a:gd name="T55" fmla="*/ 865 h 9621"/>
                <a:gd name="T56" fmla="*/ 1889 w 10000"/>
                <a:gd name="T57" fmla="*/ 775 h 9621"/>
                <a:gd name="T58" fmla="*/ 1346 w 10000"/>
                <a:gd name="T59" fmla="*/ 579 h 9621"/>
                <a:gd name="T60" fmla="*/ 882 w 10000"/>
                <a:gd name="T61" fmla="*/ 400 h 9621"/>
                <a:gd name="T62" fmla="*/ 511 w 10000"/>
                <a:gd name="T63" fmla="*/ 253 h 9621"/>
                <a:gd name="T64" fmla="*/ 234 w 10000"/>
                <a:gd name="T65" fmla="*/ 118 h 9621"/>
                <a:gd name="T66" fmla="*/ 0 w 10000"/>
                <a:gd name="T67" fmla="*/ 0 h 9621"/>
                <a:gd name="T68" fmla="*/ 0 w 10000"/>
                <a:gd name="T69" fmla="*/ 0 h 9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6036B-37D0-4E7D-86EA-D521E52B4BB2}" type="datetime1">
              <a:rPr lang="en-US"/>
              <a:pPr>
                <a:defRPr/>
              </a:pPr>
              <a:t>10/18/2023</a:t>
            </a:fld>
            <a:endParaRPr lang="en-GB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D35DE-5BE2-4FF3-AD4C-E100DA9861D2}" type="slidenum">
              <a:rPr lang="el-GR" altLang="en-CY"/>
              <a:pPr>
                <a:defRPr/>
              </a:pPr>
              <a:t>‹#›</a:t>
            </a:fld>
            <a:endParaRPr lang="el-GR" altLang="en-CY"/>
          </a:p>
        </p:txBody>
      </p:sp>
    </p:spTree>
    <p:extLst>
      <p:ext uri="{BB962C8B-B14F-4D97-AF65-F5344CB8AC3E}">
        <p14:creationId xmlns:p14="http://schemas.microsoft.com/office/powerpoint/2010/main" val="1275435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294063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49938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3FE33-11D1-41C3-BEB9-7562B1044A77}" type="datetime1">
              <a:rPr lang="en-US"/>
              <a:pPr>
                <a:defRPr/>
              </a:pPr>
              <a:t>10/18/2023</a:t>
            </a:fld>
            <a:endParaRPr lang="en-GB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5E4ED-A7F2-42F9-B5C5-8C163D92511C}" type="slidenum">
              <a:rPr lang="el-GR" altLang="en-CY"/>
              <a:pPr>
                <a:defRPr/>
              </a:pPr>
              <a:t>‹#›</a:t>
            </a:fld>
            <a:endParaRPr lang="el-GR" altLang="en-CY"/>
          </a:p>
        </p:txBody>
      </p:sp>
    </p:spTree>
    <p:extLst>
      <p:ext uri="{BB962C8B-B14F-4D97-AF65-F5344CB8AC3E}">
        <p14:creationId xmlns:p14="http://schemas.microsoft.com/office/powerpoint/2010/main" val="1902573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289300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49938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39FFE-0F42-499A-A473-B97D2FD80887}" type="datetime1">
              <a:rPr lang="en-US"/>
              <a:pPr>
                <a:defRPr/>
              </a:pPr>
              <a:t>10/18/2023</a:t>
            </a:fld>
            <a:endParaRPr lang="en-GB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4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FD2FB-5B6B-429E-A3E4-B615B17A90EB}" type="slidenum">
              <a:rPr lang="el-GR" altLang="en-CY"/>
              <a:pPr>
                <a:defRPr/>
              </a:pPr>
              <a:t>‹#›</a:t>
            </a:fld>
            <a:endParaRPr lang="el-GR" altLang="en-CY"/>
          </a:p>
        </p:txBody>
      </p:sp>
    </p:spTree>
    <p:extLst>
      <p:ext uri="{BB962C8B-B14F-4D97-AF65-F5344CB8AC3E}">
        <p14:creationId xmlns:p14="http://schemas.microsoft.com/office/powerpoint/2010/main" val="1930891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17657-D369-430A-A364-E562EBED3917}" type="datetime1">
              <a:rPr lang="en-US"/>
              <a:pPr>
                <a:defRPr/>
              </a:pPr>
              <a:t>10/18/2023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092DC-2AC1-41BA-9FF4-6A7C17876A3F}" type="slidenum">
              <a:rPr lang="el-GR" altLang="en-CY"/>
              <a:pPr>
                <a:defRPr/>
              </a:pPr>
              <a:t>‹#›</a:t>
            </a:fld>
            <a:endParaRPr lang="el-GR" altLang="en-CY"/>
          </a:p>
        </p:txBody>
      </p:sp>
    </p:spTree>
    <p:extLst>
      <p:ext uri="{BB962C8B-B14F-4D97-AF65-F5344CB8AC3E}">
        <p14:creationId xmlns:p14="http://schemas.microsoft.com/office/powerpoint/2010/main" val="3066476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24 h 2752"/>
                <a:gd name="T4" fmla="*/ 0 w 4960"/>
                <a:gd name="T5" fmla="*/ 1992 h 2752"/>
                <a:gd name="T6" fmla="*/ 0 w 4960"/>
                <a:gd name="T7" fmla="*/ 2752 h 2752"/>
                <a:gd name="T8" fmla="*/ 4960 w 4960"/>
                <a:gd name="T9" fmla="*/ 2752 h 2752"/>
                <a:gd name="T10" fmla="*/ 4960 w 4960"/>
                <a:gd name="T11" fmla="*/ 1992 h 2752"/>
                <a:gd name="T12" fmla="*/ 4960 w 4960"/>
                <a:gd name="T13" fmla="*/ 324 h 2752"/>
                <a:gd name="T14" fmla="*/ 4960 w 4960"/>
                <a:gd name="T15" fmla="*/ 0 h 2752"/>
                <a:gd name="T16" fmla="*/ 4960 w 4960"/>
                <a:gd name="T17" fmla="*/ 0 h 2752"/>
                <a:gd name="T18" fmla="*/ 4734 w 4960"/>
                <a:gd name="T19" fmla="*/ 34 h 2752"/>
                <a:gd name="T20" fmla="*/ 4510 w 4960"/>
                <a:gd name="T21" fmla="*/ 64 h 2752"/>
                <a:gd name="T22" fmla="*/ 4284 w 4960"/>
                <a:gd name="T23" fmla="*/ 90 h 2752"/>
                <a:gd name="T24" fmla="*/ 4060 w 4960"/>
                <a:gd name="T25" fmla="*/ 114 h 2752"/>
                <a:gd name="T26" fmla="*/ 3836 w 4960"/>
                <a:gd name="T27" fmla="*/ 132 h 2752"/>
                <a:gd name="T28" fmla="*/ 3614 w 4960"/>
                <a:gd name="T29" fmla="*/ 146 h 2752"/>
                <a:gd name="T30" fmla="*/ 3392 w 4960"/>
                <a:gd name="T31" fmla="*/ 158 h 2752"/>
                <a:gd name="T32" fmla="*/ 3174 w 4960"/>
                <a:gd name="T33" fmla="*/ 166 h 2752"/>
                <a:gd name="T34" fmla="*/ 2960 w 4960"/>
                <a:gd name="T35" fmla="*/ 172 h 2752"/>
                <a:gd name="T36" fmla="*/ 2748 w 4960"/>
                <a:gd name="T37" fmla="*/ 174 h 2752"/>
                <a:gd name="T38" fmla="*/ 2542 w 4960"/>
                <a:gd name="T39" fmla="*/ 174 h 2752"/>
                <a:gd name="T40" fmla="*/ 2338 w 4960"/>
                <a:gd name="T41" fmla="*/ 174 h 2752"/>
                <a:gd name="T42" fmla="*/ 2140 w 4960"/>
                <a:gd name="T43" fmla="*/ 170 h 2752"/>
                <a:gd name="T44" fmla="*/ 1948 w 4960"/>
                <a:gd name="T45" fmla="*/ 164 h 2752"/>
                <a:gd name="T46" fmla="*/ 1762 w 4960"/>
                <a:gd name="T47" fmla="*/ 156 h 2752"/>
                <a:gd name="T48" fmla="*/ 1582 w 4960"/>
                <a:gd name="T49" fmla="*/ 148 h 2752"/>
                <a:gd name="T50" fmla="*/ 1410 w 4960"/>
                <a:gd name="T51" fmla="*/ 138 h 2752"/>
                <a:gd name="T52" fmla="*/ 1244 w 4960"/>
                <a:gd name="T53" fmla="*/ 128 h 2752"/>
                <a:gd name="T54" fmla="*/ 1088 w 4960"/>
                <a:gd name="T55" fmla="*/ 116 h 2752"/>
                <a:gd name="T56" fmla="*/ 938 w 4960"/>
                <a:gd name="T57" fmla="*/ 104 h 2752"/>
                <a:gd name="T58" fmla="*/ 668 w 4960"/>
                <a:gd name="T59" fmla="*/ 78 h 2752"/>
                <a:gd name="T60" fmla="*/ 438 w 4960"/>
                <a:gd name="T61" fmla="*/ 54 h 2752"/>
                <a:gd name="T62" fmla="*/ 254 w 4960"/>
                <a:gd name="T63" fmla="*/ 34 h 2752"/>
                <a:gd name="T64" fmla="*/ 116 w 4960"/>
                <a:gd name="T65" fmla="*/ 16 h 2752"/>
                <a:gd name="T66" fmla="*/ 0 w 4960"/>
                <a:gd name="T67" fmla="*/ 0 h 2752"/>
                <a:gd name="T68" fmla="*/ 0 w 4960"/>
                <a:gd name="T69" fmla="*/ 0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 bwMode="gray">
            <a:xfrm>
              <a:off x="414338" y="401616"/>
              <a:ext cx="4611687" cy="60543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3EE9A-41EF-401D-AA34-793AD3718BAE}" type="datetime1">
              <a:rPr lang="en-US"/>
              <a:pPr>
                <a:defRPr/>
              </a:pPr>
              <a:t>10/18/2023</a:t>
            </a:fld>
            <a:endParaRPr lang="en-GB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2CD1D-A860-4B59-95A0-304A949E9509}" type="slidenum">
              <a:rPr lang="el-GR" altLang="en-CY"/>
              <a:pPr>
                <a:defRPr/>
              </a:pPr>
              <a:t>‹#›</a:t>
            </a:fld>
            <a:endParaRPr lang="el-GR" altLang="en-CY"/>
          </a:p>
        </p:txBody>
      </p:sp>
    </p:spTree>
    <p:extLst>
      <p:ext uri="{BB962C8B-B14F-4D97-AF65-F5344CB8AC3E}">
        <p14:creationId xmlns:p14="http://schemas.microsoft.com/office/powerpoint/2010/main" val="429180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84BA1-505E-4A69-AAFE-107B6E17FC3C}" type="datetime1">
              <a:rPr lang="en-US"/>
              <a:pPr>
                <a:defRPr/>
              </a:pPr>
              <a:t>10/18/2023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b="0" i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8E43469-7EDE-4B71-B8AD-F15643CA0231}" type="slidenum">
              <a:rPr lang="el-GR" altLang="en-CY"/>
              <a:pPr>
                <a:defRPr/>
              </a:pPr>
              <a:t>‹#›</a:t>
            </a:fld>
            <a:endParaRPr lang="el-GR" altLang="en-CY"/>
          </a:p>
        </p:txBody>
      </p:sp>
    </p:spTree>
    <p:extLst>
      <p:ext uri="{BB962C8B-B14F-4D97-AF65-F5344CB8AC3E}">
        <p14:creationId xmlns:p14="http://schemas.microsoft.com/office/powerpoint/2010/main" val="150118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912394">
              <a:off x="3320102" y="145837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gray">
            <a:xfrm rot="-5400000">
              <a:off x="3105027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24 h 2752"/>
                <a:gd name="T4" fmla="*/ 0 w 4960"/>
                <a:gd name="T5" fmla="*/ 1992 h 2752"/>
                <a:gd name="T6" fmla="*/ 0 w 4960"/>
                <a:gd name="T7" fmla="*/ 2752 h 2752"/>
                <a:gd name="T8" fmla="*/ 4960 w 4960"/>
                <a:gd name="T9" fmla="*/ 2752 h 2752"/>
                <a:gd name="T10" fmla="*/ 4960 w 4960"/>
                <a:gd name="T11" fmla="*/ 1992 h 2752"/>
                <a:gd name="T12" fmla="*/ 4960 w 4960"/>
                <a:gd name="T13" fmla="*/ 324 h 2752"/>
                <a:gd name="T14" fmla="*/ 4960 w 4960"/>
                <a:gd name="T15" fmla="*/ 0 h 2752"/>
                <a:gd name="T16" fmla="*/ 4960 w 4960"/>
                <a:gd name="T17" fmla="*/ 0 h 2752"/>
                <a:gd name="T18" fmla="*/ 4734 w 4960"/>
                <a:gd name="T19" fmla="*/ 34 h 2752"/>
                <a:gd name="T20" fmla="*/ 4510 w 4960"/>
                <a:gd name="T21" fmla="*/ 64 h 2752"/>
                <a:gd name="T22" fmla="*/ 4284 w 4960"/>
                <a:gd name="T23" fmla="*/ 90 h 2752"/>
                <a:gd name="T24" fmla="*/ 4060 w 4960"/>
                <a:gd name="T25" fmla="*/ 114 h 2752"/>
                <a:gd name="T26" fmla="*/ 3836 w 4960"/>
                <a:gd name="T27" fmla="*/ 132 h 2752"/>
                <a:gd name="T28" fmla="*/ 3614 w 4960"/>
                <a:gd name="T29" fmla="*/ 146 h 2752"/>
                <a:gd name="T30" fmla="*/ 3392 w 4960"/>
                <a:gd name="T31" fmla="*/ 158 h 2752"/>
                <a:gd name="T32" fmla="*/ 3174 w 4960"/>
                <a:gd name="T33" fmla="*/ 166 h 2752"/>
                <a:gd name="T34" fmla="*/ 2960 w 4960"/>
                <a:gd name="T35" fmla="*/ 172 h 2752"/>
                <a:gd name="T36" fmla="*/ 2748 w 4960"/>
                <a:gd name="T37" fmla="*/ 174 h 2752"/>
                <a:gd name="T38" fmla="*/ 2542 w 4960"/>
                <a:gd name="T39" fmla="*/ 174 h 2752"/>
                <a:gd name="T40" fmla="*/ 2338 w 4960"/>
                <a:gd name="T41" fmla="*/ 174 h 2752"/>
                <a:gd name="T42" fmla="*/ 2140 w 4960"/>
                <a:gd name="T43" fmla="*/ 170 h 2752"/>
                <a:gd name="T44" fmla="*/ 1948 w 4960"/>
                <a:gd name="T45" fmla="*/ 164 h 2752"/>
                <a:gd name="T46" fmla="*/ 1762 w 4960"/>
                <a:gd name="T47" fmla="*/ 156 h 2752"/>
                <a:gd name="T48" fmla="*/ 1582 w 4960"/>
                <a:gd name="T49" fmla="*/ 148 h 2752"/>
                <a:gd name="T50" fmla="*/ 1410 w 4960"/>
                <a:gd name="T51" fmla="*/ 138 h 2752"/>
                <a:gd name="T52" fmla="*/ 1244 w 4960"/>
                <a:gd name="T53" fmla="*/ 128 h 2752"/>
                <a:gd name="T54" fmla="*/ 1088 w 4960"/>
                <a:gd name="T55" fmla="*/ 116 h 2752"/>
                <a:gd name="T56" fmla="*/ 938 w 4960"/>
                <a:gd name="T57" fmla="*/ 104 h 2752"/>
                <a:gd name="T58" fmla="*/ 668 w 4960"/>
                <a:gd name="T59" fmla="*/ 78 h 2752"/>
                <a:gd name="T60" fmla="*/ 438 w 4960"/>
                <a:gd name="T61" fmla="*/ 54 h 2752"/>
                <a:gd name="T62" fmla="*/ 254 w 4960"/>
                <a:gd name="T63" fmla="*/ 34 h 2752"/>
                <a:gd name="T64" fmla="*/ 116 w 4960"/>
                <a:gd name="T65" fmla="*/ 16 h 2752"/>
                <a:gd name="T66" fmla="*/ 0 w 4960"/>
                <a:gd name="T67" fmla="*/ 0 h 2752"/>
                <a:gd name="T68" fmla="*/ 0 w 4960"/>
                <a:gd name="T69" fmla="*/ 0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 bwMode="gray">
            <a:xfrm>
              <a:off x="5283200" y="401616"/>
              <a:ext cx="3465513" cy="60543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737475" y="7938"/>
            <a:ext cx="685800" cy="1098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B0EFD-1D36-41C6-9E67-350E916A28E0}" type="datetime1">
              <a:rPr lang="en-US"/>
              <a:pPr>
                <a:defRPr/>
              </a:pPr>
              <a:t>10/18/2023</a:t>
            </a:fld>
            <a:endParaRPr lang="en-GB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b="0" i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F3F0073-2A67-42E4-974D-CCC31551111A}" type="slidenum">
              <a:rPr lang="el-GR" altLang="en-CY"/>
              <a:pPr>
                <a:defRPr/>
              </a:pPr>
              <a:t>‹#›</a:t>
            </a:fld>
            <a:endParaRPr lang="el-GR" altLang="en-CY"/>
          </a:p>
        </p:txBody>
      </p:sp>
    </p:spTree>
    <p:extLst>
      <p:ext uri="{BB962C8B-B14F-4D97-AF65-F5344CB8AC3E}">
        <p14:creationId xmlns:p14="http://schemas.microsoft.com/office/powerpoint/2010/main" val="293073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60A04-93C6-43FE-9F5F-C96FEB447F0A}" type="datetime1">
              <a:rPr lang="en-US"/>
              <a:pPr>
                <a:defRPr/>
              </a:pPr>
              <a:t>10/18/2023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b="0" i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969EFF0C-3F66-4A07-BA16-E6DD2EEAF881}" type="slidenum">
              <a:rPr lang="el-GR" altLang="en-CY"/>
              <a:pPr>
                <a:defRPr/>
              </a:pPr>
              <a:t>‹#›</a:t>
            </a:fld>
            <a:endParaRPr lang="el-GR" altLang="en-CY"/>
          </a:p>
        </p:txBody>
      </p:sp>
    </p:spTree>
    <p:extLst>
      <p:ext uri="{BB962C8B-B14F-4D97-AF65-F5344CB8AC3E}">
        <p14:creationId xmlns:p14="http://schemas.microsoft.com/office/powerpoint/2010/main" val="184528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2BF0D-3FDA-4227-83EA-B128F4865739}" type="datetime1">
              <a:rPr lang="en-US"/>
              <a:pPr>
                <a:defRPr/>
              </a:pPr>
              <a:t>10/18/2023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b="0" i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03F37F6-C42E-4BA1-B7B2-EABBFD1DF9F8}" type="slidenum">
              <a:rPr lang="el-GR" altLang="en-CY"/>
              <a:pPr>
                <a:defRPr/>
              </a:pPr>
              <a:t>‹#›</a:t>
            </a:fld>
            <a:endParaRPr lang="el-GR" altLang="en-CY"/>
          </a:p>
        </p:txBody>
      </p:sp>
    </p:spTree>
    <p:extLst>
      <p:ext uri="{BB962C8B-B14F-4D97-AF65-F5344CB8AC3E}">
        <p14:creationId xmlns:p14="http://schemas.microsoft.com/office/powerpoint/2010/main" val="18984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BD87C-68CE-4E0A-A503-CE6144C6BD68}" type="datetime1">
              <a:rPr lang="en-US"/>
              <a:pPr>
                <a:defRPr/>
              </a:pPr>
              <a:t>10/18/2023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b="0" i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F29F7D4-7645-4E99-80E7-D917C57AB0B0}" type="slidenum">
              <a:rPr lang="el-GR" altLang="en-CY"/>
              <a:pPr>
                <a:defRPr/>
              </a:pPr>
              <a:t>‹#›</a:t>
            </a:fld>
            <a:endParaRPr lang="el-GR" altLang="en-CY"/>
          </a:p>
        </p:txBody>
      </p:sp>
    </p:spTree>
    <p:extLst>
      <p:ext uri="{BB962C8B-B14F-4D97-AF65-F5344CB8AC3E}">
        <p14:creationId xmlns:p14="http://schemas.microsoft.com/office/powerpoint/2010/main" val="1358732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2C085-4678-4330-919A-8F56C603A6EE}" type="datetime1">
              <a:rPr lang="en-US"/>
              <a:pPr>
                <a:defRPr/>
              </a:pPr>
              <a:t>10/18/2023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8AA39-0B7D-4888-9B6B-3AE6B6B0100D}" type="slidenum">
              <a:rPr lang="el-GR" altLang="en-CY"/>
              <a:pPr>
                <a:defRPr/>
              </a:pPr>
              <a:t>‹#›</a:t>
            </a:fld>
            <a:endParaRPr lang="el-GR" altLang="en-CY"/>
          </a:p>
        </p:txBody>
      </p:sp>
    </p:spTree>
    <p:extLst>
      <p:ext uri="{BB962C8B-B14F-4D97-AF65-F5344CB8AC3E}">
        <p14:creationId xmlns:p14="http://schemas.microsoft.com/office/powerpoint/2010/main" val="3289953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912394">
              <a:off x="2769747" y="145837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83200" y="401616"/>
              <a:ext cx="3465513" cy="60543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4"/>
            <p:cNvSpPr>
              <a:spLocks/>
            </p:cNvSpPr>
            <p:nvPr/>
          </p:nvSpPr>
          <p:spPr bwMode="gray">
            <a:xfrm rot="-5400000">
              <a:off x="2548536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24 h 2752"/>
                <a:gd name="T4" fmla="*/ 0 w 4960"/>
                <a:gd name="T5" fmla="*/ 1992 h 2752"/>
                <a:gd name="T6" fmla="*/ 0 w 4960"/>
                <a:gd name="T7" fmla="*/ 2752 h 2752"/>
                <a:gd name="T8" fmla="*/ 4960 w 4960"/>
                <a:gd name="T9" fmla="*/ 2752 h 2752"/>
                <a:gd name="T10" fmla="*/ 4960 w 4960"/>
                <a:gd name="T11" fmla="*/ 1992 h 2752"/>
                <a:gd name="T12" fmla="*/ 4960 w 4960"/>
                <a:gd name="T13" fmla="*/ 324 h 2752"/>
                <a:gd name="T14" fmla="*/ 4960 w 4960"/>
                <a:gd name="T15" fmla="*/ 0 h 2752"/>
                <a:gd name="T16" fmla="*/ 4960 w 4960"/>
                <a:gd name="T17" fmla="*/ 0 h 2752"/>
                <a:gd name="T18" fmla="*/ 4734 w 4960"/>
                <a:gd name="T19" fmla="*/ 34 h 2752"/>
                <a:gd name="T20" fmla="*/ 4510 w 4960"/>
                <a:gd name="T21" fmla="*/ 64 h 2752"/>
                <a:gd name="T22" fmla="*/ 4284 w 4960"/>
                <a:gd name="T23" fmla="*/ 90 h 2752"/>
                <a:gd name="T24" fmla="*/ 4060 w 4960"/>
                <a:gd name="T25" fmla="*/ 114 h 2752"/>
                <a:gd name="T26" fmla="*/ 3836 w 4960"/>
                <a:gd name="T27" fmla="*/ 132 h 2752"/>
                <a:gd name="T28" fmla="*/ 3614 w 4960"/>
                <a:gd name="T29" fmla="*/ 146 h 2752"/>
                <a:gd name="T30" fmla="*/ 3392 w 4960"/>
                <a:gd name="T31" fmla="*/ 158 h 2752"/>
                <a:gd name="T32" fmla="*/ 3174 w 4960"/>
                <a:gd name="T33" fmla="*/ 166 h 2752"/>
                <a:gd name="T34" fmla="*/ 2960 w 4960"/>
                <a:gd name="T35" fmla="*/ 172 h 2752"/>
                <a:gd name="T36" fmla="*/ 2748 w 4960"/>
                <a:gd name="T37" fmla="*/ 174 h 2752"/>
                <a:gd name="T38" fmla="*/ 2542 w 4960"/>
                <a:gd name="T39" fmla="*/ 174 h 2752"/>
                <a:gd name="T40" fmla="*/ 2338 w 4960"/>
                <a:gd name="T41" fmla="*/ 174 h 2752"/>
                <a:gd name="T42" fmla="*/ 2140 w 4960"/>
                <a:gd name="T43" fmla="*/ 170 h 2752"/>
                <a:gd name="T44" fmla="*/ 1948 w 4960"/>
                <a:gd name="T45" fmla="*/ 164 h 2752"/>
                <a:gd name="T46" fmla="*/ 1762 w 4960"/>
                <a:gd name="T47" fmla="*/ 156 h 2752"/>
                <a:gd name="T48" fmla="*/ 1582 w 4960"/>
                <a:gd name="T49" fmla="*/ 148 h 2752"/>
                <a:gd name="T50" fmla="*/ 1410 w 4960"/>
                <a:gd name="T51" fmla="*/ 138 h 2752"/>
                <a:gd name="T52" fmla="*/ 1244 w 4960"/>
                <a:gd name="T53" fmla="*/ 128 h 2752"/>
                <a:gd name="T54" fmla="*/ 1088 w 4960"/>
                <a:gd name="T55" fmla="*/ 116 h 2752"/>
                <a:gd name="T56" fmla="*/ 938 w 4960"/>
                <a:gd name="T57" fmla="*/ 104 h 2752"/>
                <a:gd name="T58" fmla="*/ 668 w 4960"/>
                <a:gd name="T59" fmla="*/ 78 h 2752"/>
                <a:gd name="T60" fmla="*/ 438 w 4960"/>
                <a:gd name="T61" fmla="*/ 54 h 2752"/>
                <a:gd name="T62" fmla="*/ 254 w 4960"/>
                <a:gd name="T63" fmla="*/ 34 h 2752"/>
                <a:gd name="T64" fmla="*/ 116 w 4960"/>
                <a:gd name="T65" fmla="*/ 16 h 2752"/>
                <a:gd name="T66" fmla="*/ 0 w 4960"/>
                <a:gd name="T67" fmla="*/ 0 h 2752"/>
                <a:gd name="T68" fmla="*/ 0 w 4960"/>
                <a:gd name="T69" fmla="*/ 0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871D6-6871-4EAF-821C-2FA0A89CC705}" type="datetime1">
              <a:rPr lang="en-US"/>
              <a:pPr>
                <a:defRPr/>
              </a:pPr>
              <a:t>10/18/2023</a:t>
            </a:fld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197D3-CCBC-4742-A0F2-969C40F0F634}" type="slidenum">
              <a:rPr lang="el-GR" altLang="en-CY"/>
              <a:pPr>
                <a:defRPr/>
              </a:pPr>
              <a:t>‹#›</a:t>
            </a:fld>
            <a:endParaRPr lang="el-GR" altLang="en-CY"/>
          </a:p>
        </p:txBody>
      </p:sp>
    </p:spTree>
    <p:extLst>
      <p:ext uri="{BB962C8B-B14F-4D97-AF65-F5344CB8AC3E}">
        <p14:creationId xmlns:p14="http://schemas.microsoft.com/office/powerpoint/2010/main" val="268436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912394">
              <a:off x="3074559" y="145837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83200" y="401616"/>
              <a:ext cx="3465513" cy="60543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4"/>
            <p:cNvSpPr>
              <a:spLocks/>
            </p:cNvSpPr>
            <p:nvPr/>
          </p:nvSpPr>
          <p:spPr bwMode="gray">
            <a:xfrm rot="-5400000">
              <a:off x="2852610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24 h 2752"/>
                <a:gd name="T4" fmla="*/ 0 w 4960"/>
                <a:gd name="T5" fmla="*/ 1992 h 2752"/>
                <a:gd name="T6" fmla="*/ 0 w 4960"/>
                <a:gd name="T7" fmla="*/ 2752 h 2752"/>
                <a:gd name="T8" fmla="*/ 4960 w 4960"/>
                <a:gd name="T9" fmla="*/ 2752 h 2752"/>
                <a:gd name="T10" fmla="*/ 4960 w 4960"/>
                <a:gd name="T11" fmla="*/ 1992 h 2752"/>
                <a:gd name="T12" fmla="*/ 4960 w 4960"/>
                <a:gd name="T13" fmla="*/ 324 h 2752"/>
                <a:gd name="T14" fmla="*/ 4960 w 4960"/>
                <a:gd name="T15" fmla="*/ 0 h 2752"/>
                <a:gd name="T16" fmla="*/ 4960 w 4960"/>
                <a:gd name="T17" fmla="*/ 0 h 2752"/>
                <a:gd name="T18" fmla="*/ 4734 w 4960"/>
                <a:gd name="T19" fmla="*/ 34 h 2752"/>
                <a:gd name="T20" fmla="*/ 4510 w 4960"/>
                <a:gd name="T21" fmla="*/ 64 h 2752"/>
                <a:gd name="T22" fmla="*/ 4284 w 4960"/>
                <a:gd name="T23" fmla="*/ 90 h 2752"/>
                <a:gd name="T24" fmla="*/ 4060 w 4960"/>
                <a:gd name="T25" fmla="*/ 114 h 2752"/>
                <a:gd name="T26" fmla="*/ 3836 w 4960"/>
                <a:gd name="T27" fmla="*/ 132 h 2752"/>
                <a:gd name="T28" fmla="*/ 3614 w 4960"/>
                <a:gd name="T29" fmla="*/ 146 h 2752"/>
                <a:gd name="T30" fmla="*/ 3392 w 4960"/>
                <a:gd name="T31" fmla="*/ 158 h 2752"/>
                <a:gd name="T32" fmla="*/ 3174 w 4960"/>
                <a:gd name="T33" fmla="*/ 166 h 2752"/>
                <a:gd name="T34" fmla="*/ 2960 w 4960"/>
                <a:gd name="T35" fmla="*/ 172 h 2752"/>
                <a:gd name="T36" fmla="*/ 2748 w 4960"/>
                <a:gd name="T37" fmla="*/ 174 h 2752"/>
                <a:gd name="T38" fmla="*/ 2542 w 4960"/>
                <a:gd name="T39" fmla="*/ 174 h 2752"/>
                <a:gd name="T40" fmla="*/ 2338 w 4960"/>
                <a:gd name="T41" fmla="*/ 174 h 2752"/>
                <a:gd name="T42" fmla="*/ 2140 w 4960"/>
                <a:gd name="T43" fmla="*/ 170 h 2752"/>
                <a:gd name="T44" fmla="*/ 1948 w 4960"/>
                <a:gd name="T45" fmla="*/ 164 h 2752"/>
                <a:gd name="T46" fmla="*/ 1762 w 4960"/>
                <a:gd name="T47" fmla="*/ 156 h 2752"/>
                <a:gd name="T48" fmla="*/ 1582 w 4960"/>
                <a:gd name="T49" fmla="*/ 148 h 2752"/>
                <a:gd name="T50" fmla="*/ 1410 w 4960"/>
                <a:gd name="T51" fmla="*/ 138 h 2752"/>
                <a:gd name="T52" fmla="*/ 1244 w 4960"/>
                <a:gd name="T53" fmla="*/ 128 h 2752"/>
                <a:gd name="T54" fmla="*/ 1088 w 4960"/>
                <a:gd name="T55" fmla="*/ 116 h 2752"/>
                <a:gd name="T56" fmla="*/ 938 w 4960"/>
                <a:gd name="T57" fmla="*/ 104 h 2752"/>
                <a:gd name="T58" fmla="*/ 668 w 4960"/>
                <a:gd name="T59" fmla="*/ 78 h 2752"/>
                <a:gd name="T60" fmla="*/ 438 w 4960"/>
                <a:gd name="T61" fmla="*/ 54 h 2752"/>
                <a:gd name="T62" fmla="*/ 254 w 4960"/>
                <a:gd name="T63" fmla="*/ 34 h 2752"/>
                <a:gd name="T64" fmla="*/ 116 w 4960"/>
                <a:gd name="T65" fmla="*/ 16 h 2752"/>
                <a:gd name="T66" fmla="*/ 0 w 4960"/>
                <a:gd name="T67" fmla="*/ 0 h 2752"/>
                <a:gd name="T68" fmla="*/ 0 w 4960"/>
                <a:gd name="T69" fmla="*/ 0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2DF14-B133-4336-B1BA-460CD184F578}" type="datetime1">
              <a:rPr lang="en-US"/>
              <a:pPr>
                <a:defRPr/>
              </a:pPr>
              <a:t>10/18/2023</a:t>
            </a:fld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96292-6BF9-4515-9453-198F16D46313}" type="slidenum">
              <a:rPr lang="el-GR" altLang="en-CY"/>
              <a:pPr>
                <a:defRPr/>
              </a:pPr>
              <a:t>‹#›</a:t>
            </a:fld>
            <a:endParaRPr lang="el-GR" altLang="en-CY"/>
          </a:p>
        </p:txBody>
      </p:sp>
    </p:spTree>
    <p:extLst>
      <p:ext uri="{BB962C8B-B14F-4D97-AF65-F5344CB8AC3E}">
        <p14:creationId xmlns:p14="http://schemas.microsoft.com/office/powerpoint/2010/main" val="196807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5182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6359946" y="179029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8"/>
            <p:cNvSpPr>
              <a:spLocks/>
            </p:cNvSpPr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24 h 2752"/>
                <a:gd name="T4" fmla="*/ 0 w 4960"/>
                <a:gd name="T5" fmla="*/ 1992 h 2752"/>
                <a:gd name="T6" fmla="*/ 0 w 4960"/>
                <a:gd name="T7" fmla="*/ 2752 h 2752"/>
                <a:gd name="T8" fmla="*/ 4960 w 4960"/>
                <a:gd name="T9" fmla="*/ 2752 h 2752"/>
                <a:gd name="T10" fmla="*/ 4960 w 4960"/>
                <a:gd name="T11" fmla="*/ 1992 h 2752"/>
                <a:gd name="T12" fmla="*/ 4960 w 4960"/>
                <a:gd name="T13" fmla="*/ 324 h 2752"/>
                <a:gd name="T14" fmla="*/ 4960 w 4960"/>
                <a:gd name="T15" fmla="*/ 0 h 2752"/>
                <a:gd name="T16" fmla="*/ 4960 w 4960"/>
                <a:gd name="T17" fmla="*/ 0 h 2752"/>
                <a:gd name="T18" fmla="*/ 4734 w 4960"/>
                <a:gd name="T19" fmla="*/ 34 h 2752"/>
                <a:gd name="T20" fmla="*/ 4510 w 4960"/>
                <a:gd name="T21" fmla="*/ 64 h 2752"/>
                <a:gd name="T22" fmla="*/ 4284 w 4960"/>
                <a:gd name="T23" fmla="*/ 90 h 2752"/>
                <a:gd name="T24" fmla="*/ 4060 w 4960"/>
                <a:gd name="T25" fmla="*/ 114 h 2752"/>
                <a:gd name="T26" fmla="*/ 3836 w 4960"/>
                <a:gd name="T27" fmla="*/ 132 h 2752"/>
                <a:gd name="T28" fmla="*/ 3614 w 4960"/>
                <a:gd name="T29" fmla="*/ 146 h 2752"/>
                <a:gd name="T30" fmla="*/ 3392 w 4960"/>
                <a:gd name="T31" fmla="*/ 158 h 2752"/>
                <a:gd name="T32" fmla="*/ 3174 w 4960"/>
                <a:gd name="T33" fmla="*/ 166 h 2752"/>
                <a:gd name="T34" fmla="*/ 2960 w 4960"/>
                <a:gd name="T35" fmla="*/ 172 h 2752"/>
                <a:gd name="T36" fmla="*/ 2748 w 4960"/>
                <a:gd name="T37" fmla="*/ 174 h 2752"/>
                <a:gd name="T38" fmla="*/ 2542 w 4960"/>
                <a:gd name="T39" fmla="*/ 174 h 2752"/>
                <a:gd name="T40" fmla="*/ 2338 w 4960"/>
                <a:gd name="T41" fmla="*/ 174 h 2752"/>
                <a:gd name="T42" fmla="*/ 2140 w 4960"/>
                <a:gd name="T43" fmla="*/ 170 h 2752"/>
                <a:gd name="T44" fmla="*/ 1948 w 4960"/>
                <a:gd name="T45" fmla="*/ 164 h 2752"/>
                <a:gd name="T46" fmla="*/ 1762 w 4960"/>
                <a:gd name="T47" fmla="*/ 156 h 2752"/>
                <a:gd name="T48" fmla="*/ 1582 w 4960"/>
                <a:gd name="T49" fmla="*/ 148 h 2752"/>
                <a:gd name="T50" fmla="*/ 1410 w 4960"/>
                <a:gd name="T51" fmla="*/ 138 h 2752"/>
                <a:gd name="T52" fmla="*/ 1244 w 4960"/>
                <a:gd name="T53" fmla="*/ 128 h 2752"/>
                <a:gd name="T54" fmla="*/ 1088 w 4960"/>
                <a:gd name="T55" fmla="*/ 116 h 2752"/>
                <a:gd name="T56" fmla="*/ 938 w 4960"/>
                <a:gd name="T57" fmla="*/ 104 h 2752"/>
                <a:gd name="T58" fmla="*/ 668 w 4960"/>
                <a:gd name="T59" fmla="*/ 78 h 2752"/>
                <a:gd name="T60" fmla="*/ 438 w 4960"/>
                <a:gd name="T61" fmla="*/ 54 h 2752"/>
                <a:gd name="T62" fmla="*/ 254 w 4960"/>
                <a:gd name="T63" fmla="*/ 34 h 2752"/>
                <a:gd name="T64" fmla="*/ 116 w 4960"/>
                <a:gd name="T65" fmla="*/ 16 h 2752"/>
                <a:gd name="T66" fmla="*/ 0 w 4960"/>
                <a:gd name="T67" fmla="*/ 0 h 2752"/>
                <a:gd name="T68" fmla="*/ 0 w 4960"/>
                <a:gd name="T69" fmla="*/ 0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866775" y="927100"/>
            <a:ext cx="6343650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66775" y="2489200"/>
            <a:ext cx="634365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038" y="6365875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03C8213B-3EC9-4D6B-BF7D-539D4C5D18D3}" type="datetime1">
              <a:rPr lang="en-US"/>
              <a:pPr>
                <a:defRPr/>
              </a:pPr>
              <a:t>10/18/2023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550" y="6365875"/>
            <a:ext cx="38608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738" y="295275"/>
            <a:ext cx="790575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1C542E5-18CA-43F1-AA86-989A7CEF7093}" type="slidenum">
              <a:rPr lang="el-GR" altLang="en-CY"/>
              <a:pPr>
                <a:defRPr/>
              </a:pPr>
              <a:t>‹#›</a:t>
            </a:fld>
            <a:endParaRPr lang="el-GR" altLang="en-C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9" r:id="rId1"/>
    <p:sldLayoutId id="2147484270" r:id="rId2"/>
    <p:sldLayoutId id="2147484271" r:id="rId3"/>
    <p:sldLayoutId id="2147484272" r:id="rId4"/>
    <p:sldLayoutId id="2147484273" r:id="rId5"/>
    <p:sldLayoutId id="2147484274" r:id="rId6"/>
    <p:sldLayoutId id="2147484275" r:id="rId7"/>
    <p:sldLayoutId id="2147484276" r:id="rId8"/>
    <p:sldLayoutId id="2147484277" r:id="rId9"/>
    <p:sldLayoutId id="2147484278" r:id="rId10"/>
    <p:sldLayoutId id="2147484279" r:id="rId11"/>
    <p:sldLayoutId id="2147484280" r:id="rId12"/>
    <p:sldLayoutId id="2147484281" r:id="rId13"/>
    <p:sldLayoutId id="2147484282" r:id="rId14"/>
    <p:sldLayoutId id="2147484283" r:id="rId15"/>
    <p:sldLayoutId id="2147484284" r:id="rId16"/>
    <p:sldLayoutId id="2147484285" r:id="rId17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685800" indent="-282575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95885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233488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1508125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060575"/>
            <a:ext cx="8424862" cy="3384649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el-GR" sz="3600" dirty="0">
                <a:solidFill>
                  <a:srgbClr val="CCECFF"/>
                </a:solidFill>
              </a:rPr>
            </a:br>
            <a:r>
              <a:rPr lang="el-GR" sz="3600" dirty="0">
                <a:solidFill>
                  <a:srgbClr val="CCECFF"/>
                </a:solidFill>
              </a:rPr>
              <a:t> </a:t>
            </a:r>
            <a:br>
              <a:rPr lang="el-GR" sz="3600" dirty="0">
                <a:solidFill>
                  <a:srgbClr val="CCECFF"/>
                </a:solidFill>
              </a:rPr>
            </a:br>
            <a:br>
              <a:rPr lang="el-GR" sz="4400" dirty="0">
                <a:solidFill>
                  <a:schemeClr val="tx1"/>
                </a:solidFill>
              </a:rPr>
            </a:br>
            <a:br>
              <a:rPr lang="el-GR" sz="4400" dirty="0">
                <a:solidFill>
                  <a:schemeClr val="tx1"/>
                </a:solidFill>
              </a:rPr>
            </a:br>
            <a:r>
              <a:rPr lang="el-GR" sz="39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Προστασία Προσωπικών Δεδομένων </a:t>
            </a:r>
            <a:br>
              <a:rPr lang="el-GR" sz="4400" dirty="0">
                <a:solidFill>
                  <a:schemeClr val="bg1">
                    <a:lumMod val="95000"/>
                  </a:schemeClr>
                </a:solidFill>
              </a:rPr>
            </a:br>
            <a:br>
              <a:rPr lang="el-GR" sz="44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l-GR" sz="4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Πρόγραμμα Εκπαίδευσης </a:t>
            </a:r>
            <a:br>
              <a:rPr lang="el-GR" sz="4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4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Διπλωματικών Ακόλουθων</a:t>
            </a:r>
            <a:br>
              <a:rPr lang="el-GR" sz="4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l-GR" sz="4400" dirty="0">
                <a:solidFill>
                  <a:schemeClr val="tx1"/>
                </a:solidFill>
              </a:rPr>
            </a:br>
            <a:br>
              <a:rPr lang="el-GR" sz="3200" dirty="0">
                <a:solidFill>
                  <a:schemeClr val="accent2">
                    <a:lumMod val="50000"/>
                  </a:schemeClr>
                </a:solidFill>
              </a:rPr>
            </a:br>
            <a:endParaRPr lang="el-GR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gray">
          <a:xfrm>
            <a:off x="684213" y="2636838"/>
            <a:ext cx="8362950" cy="4462462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buFontTx/>
              <a:buNone/>
              <a:defRPr/>
            </a:pPr>
            <a:r>
              <a:rPr lang="el-GR" sz="3000" dirty="0"/>
              <a:t> </a:t>
            </a:r>
            <a:endParaRPr lang="el-G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buFontTx/>
              <a:buNone/>
              <a:defRPr/>
            </a:pPr>
            <a:endParaRPr lang="el-GR" sz="2000" dirty="0"/>
          </a:p>
          <a:p>
            <a:pPr fontAlgn="auto">
              <a:buFontTx/>
              <a:buNone/>
              <a:defRPr/>
            </a:pPr>
            <a:r>
              <a:rPr lang="el-GR" sz="2000" dirty="0"/>
              <a:t>	         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gray">
          <a:xfrm>
            <a:off x="719138" y="4868863"/>
            <a:ext cx="8424862" cy="1584325"/>
          </a:xfrm>
          <a:prstGeom prst="rect">
            <a:avLst/>
          </a:prstGeom>
          <a:effectLst/>
        </p:spPr>
        <p:txBody>
          <a:bodyPr anchor="b"/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Ειρήνη </a:t>
            </a:r>
            <a:r>
              <a:rPr lang="el-GR" sz="2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Λοϊζίδου</a:t>
            </a:r>
            <a:r>
              <a:rPr lang="el-GR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Νικολαΐδου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Επίτροπος Προστασίας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Δεδομένων Προσωπικού Χαρακτήρα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Αντιπρόεδρος ΕΣΠΔ                                                     19/10/2023 </a:t>
            </a:r>
            <a:br>
              <a:rPr lang="el-GR" sz="2000" dirty="0">
                <a:solidFill>
                  <a:schemeClr val="accent2">
                    <a:lumMod val="50000"/>
                  </a:schemeClr>
                </a:solidFill>
              </a:rPr>
            </a:br>
            <a:endParaRPr lang="el-GR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>
                <a:latin typeface="Arial" panose="020B0604020202020204" pitchFamily="34" charset="0"/>
                <a:cs typeface="Arial" panose="020B0604020202020204" pitchFamily="34" charset="0"/>
              </a:rPr>
              <a:t>Βασικές Αρχές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76475"/>
            <a:ext cx="8135937" cy="37449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Νομιμότητα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Περιορισμός του σκοπού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Ελαχιστοποίηση των δεδομένων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Ακρίβεια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Περιορισμός της περιόδου διατήρησης (μέχρι 5 χρόνια)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Ακεραιότητα και εμπιστευτικότητα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F42EDF38-66CF-48C7-8173-FB3B9D678888}" type="slidenum">
              <a:rPr lang="el-GR" altLang="en-CY" sz="1400">
                <a:latin typeface="Arial" panose="020B0604020202020204" pitchFamily="34" charset="0"/>
              </a:rPr>
              <a:pPr/>
              <a:t>10</a:t>
            </a:fld>
            <a:endParaRPr lang="el-GR" altLang="en-CY" sz="1400">
              <a:latin typeface="Arial" panose="020B0604020202020204" pitchFamily="34" charset="0"/>
            </a:endParaRPr>
          </a:p>
        </p:txBody>
      </p:sp>
      <p:pic>
        <p:nvPicPr>
          <p:cNvPr id="31749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>
                <a:latin typeface="Arial" panose="020B0604020202020204" pitchFamily="34" charset="0"/>
                <a:cs typeface="Arial" panose="020B0604020202020204" pitchFamily="34" charset="0"/>
              </a:rPr>
              <a:t>Νομιμότητα επεξεργασίας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565400"/>
            <a:ext cx="8207375" cy="34559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ΥΠΕΞ νομιμοποιείται να επεξεργάζεται δεδομένα για: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l-G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υποχρέωση που απορρέει από Νόμο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διαφύλαξη ζωτικού συμφέροντος του υποκειμένου των δεδομένων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εκτέλεση καθήκοντος που βασίζεται σε νόμο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FCEB78DD-58F4-4560-A506-C1FB831F8E78}" type="slidenum">
              <a:rPr lang="el-GR" altLang="en-CY" sz="1400">
                <a:latin typeface="Arial" panose="020B0604020202020204" pitchFamily="34" charset="0"/>
              </a:rPr>
              <a:pPr/>
              <a:t>11</a:t>
            </a:fld>
            <a:endParaRPr lang="el-GR" altLang="en-CY" sz="1400">
              <a:latin typeface="Arial" panose="020B0604020202020204" pitchFamily="34" charset="0"/>
            </a:endParaRPr>
          </a:p>
        </p:txBody>
      </p:sp>
      <p:pic>
        <p:nvPicPr>
          <p:cNvPr id="32773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>
                <a:latin typeface="Arial" panose="020B0604020202020204" pitchFamily="34" charset="0"/>
                <a:cs typeface="Arial" panose="020B0604020202020204" pitchFamily="34" charset="0"/>
              </a:rPr>
              <a:t>Βασικές υποχρεώσεις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76475"/>
            <a:ext cx="8136135" cy="403284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Τήρηση Αρχείου Δραστηριοτήτων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Ορισμός ΥΠΔ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Εκτίμηση Αντίκτυπου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Προηγούμενη Διαβούλευση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Γνωστοποίηση παραβίασης στην Επίτροπο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Ανακοίνωση παραβίασης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Τεχνικά &amp; Οργανωτικά μέτρα ασφάλειας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Προστασία από σχεδιασμό/ εξ’ ορισμού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63B2C805-34D3-45E4-93D0-BA268F0B282F}" type="slidenum">
              <a:rPr lang="el-GR" altLang="en-CY" sz="1400">
                <a:latin typeface="Arial" panose="020B0604020202020204" pitchFamily="34" charset="0"/>
              </a:rPr>
              <a:pPr/>
              <a:t>12</a:t>
            </a:fld>
            <a:endParaRPr lang="el-GR" altLang="en-CY" sz="1400">
              <a:latin typeface="Arial" panose="020B0604020202020204" pitchFamily="34" charset="0"/>
            </a:endParaRPr>
          </a:p>
        </p:txBody>
      </p:sp>
      <p:pic>
        <p:nvPicPr>
          <p:cNvPr id="3379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549275"/>
            <a:ext cx="7758112" cy="1384300"/>
          </a:xfrm>
        </p:spPr>
        <p:txBody>
          <a:bodyPr/>
          <a:lstStyle/>
          <a:p>
            <a:r>
              <a:rPr lang="el-GR" sz="3600" b="1">
                <a:latin typeface="Arial" panose="020B0604020202020204" pitchFamily="34" charset="0"/>
                <a:cs typeface="Arial" panose="020B0604020202020204" pitchFamily="34" charset="0"/>
              </a:rPr>
              <a:t>Δικαιώματα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420938"/>
            <a:ext cx="8291512" cy="410368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Ενημέρωση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Πρόσβαση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Διόρθωση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Διαγραφή (δικαίωμα στη λήθη)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Περιορισμός της επεξεργασίας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Φορητότητα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Εναντίωση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Αυτοματοποιημένη λήψη αποφάσεων &amp; κατάρτιση προφίλ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43F0A9F9-6F6F-41BF-BBD9-F9F46FA31FF9}" type="slidenum">
              <a:rPr lang="el-GR" altLang="en-CY" sz="1400">
                <a:latin typeface="Arial" panose="020B0604020202020204" pitchFamily="34" charset="0"/>
              </a:rPr>
              <a:pPr/>
              <a:t>13</a:t>
            </a:fld>
            <a:endParaRPr lang="el-GR" altLang="en-CY" sz="1400">
              <a:latin typeface="Arial" panose="020B0604020202020204" pitchFamily="34" charset="0"/>
            </a:endParaRPr>
          </a:p>
        </p:txBody>
      </p:sp>
      <p:pic>
        <p:nvPicPr>
          <p:cNvPr id="36869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549275"/>
            <a:ext cx="7758112" cy="1384300"/>
          </a:xfrm>
        </p:spPr>
        <p:txBody>
          <a:bodyPr/>
          <a:lstStyle/>
          <a:p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Παραδείγματα επεξεργασίας προσωπικών δεδομένων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420938"/>
            <a:ext cx="8291512" cy="4103687"/>
          </a:xfrm>
        </p:spPr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ΥΠΕΞ επεξεργάζεται προσωπικά δεδομένα πολιτών στα πλαίσια των πιο κάτω Προξενικών Υπηρεσιών του: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l-G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Αίτηση για Θεώρηση Εισόδου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Δήλωση ανάληψης ευθύνης για φιλοξενία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Αίτηση για έκδοση Διαβατηρίου (M9)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Αίτηση εγγραφής προσώπου που γεννήθηκε στο εξωτερικό (M121)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Αίτηση για χορήγηση πιστοποιητικού πολιτογραφήσεως (M127)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Δήλωση στην περίπτωση απώλειας/κλοπής/καταστροφής Διαβατηρίου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Αίτηση για έκδοση/ανανέωση/αντικατάσταση Δελτίου Ταυτότητας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F0A9F9-6F6F-41BF-BBD9-F9F46FA31FF9}" type="slidenum">
              <a:rPr kumimoji="0" lang="el-GR" altLang="en-CY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l-GR" altLang="en-CY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6869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7895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28663" y="906463"/>
            <a:ext cx="7758112" cy="1384300"/>
          </a:xfrm>
        </p:spPr>
        <p:txBody>
          <a:bodyPr/>
          <a:lstStyle/>
          <a:p>
            <a:pPr algn="ctr"/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Ανταλλαγή πληροφοριών με άλλες Αρχές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133600"/>
            <a:ext cx="8280400" cy="4391025"/>
          </a:xfrm>
        </p:spPr>
        <p:txBody>
          <a:bodyPr rtlCol="0"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endParaRPr lang="el-G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ΥΠΕΞ, με άδεια της Επιτρόπου, σε τακτά χρονικά διαστήματα, λαμβάνει από την Αστυνομία αντίγραφο της βάσης δεδομένων του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 LIST.</a:t>
            </a: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Λειτουργοί που χειρίζονται αιτήσεις, εξουσιοδοτούνται να διενεργούν ελέγχους στο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 LIST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ώστε να μην εκδίδονται θεωρήσεις, σε πρόσωπα για τα οποία υπάρχει διάταγμα απαγόρευσης εισόδου.</a:t>
            </a: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Σε περίπτωση όπου </a:t>
            </a:r>
            <a:r>
              <a:rPr lang="el-GR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αιτητής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εντοπίζεται στο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 LIST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πρέπει να ενημερώνεται το Κέντρο για να λάβει τη γνώμη του Τμήματος Αρχείου Πληθυσμού και Μετανάστευσης που είναι αρμόδιο για τους απαγορευμένους μετανάστες.  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A5F7D280-788E-49F7-8EC5-76F3C42E37CD}" type="slidenum">
              <a:rPr lang="el-GR" altLang="en-CY" sz="1400">
                <a:latin typeface="Arial" panose="020B0604020202020204" pitchFamily="34" charset="0"/>
              </a:rPr>
              <a:pPr/>
              <a:t>15</a:t>
            </a:fld>
            <a:endParaRPr lang="el-GR" altLang="en-CY" sz="1400">
              <a:latin typeface="Arial" panose="020B0604020202020204" pitchFamily="34" charset="0"/>
            </a:endParaRPr>
          </a:p>
        </p:txBody>
      </p:sp>
      <p:pic>
        <p:nvPicPr>
          <p:cNvPr id="3891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758112" cy="1384300"/>
          </a:xfrm>
        </p:spPr>
        <p:txBody>
          <a:bodyPr/>
          <a:lstStyle/>
          <a:p>
            <a:r>
              <a:rPr lang="el-GR" sz="3600" b="1">
                <a:latin typeface="Arial" panose="020B0604020202020204" pitchFamily="34" charset="0"/>
                <a:cs typeface="Arial" panose="020B0604020202020204" pitchFamily="34" charset="0"/>
              </a:rPr>
              <a:t>Εξουσίες Επιτρόπου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420888"/>
            <a:ext cx="8712968" cy="359891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l-G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Εξουσίες έρευνας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l-G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Διορθωτικές εξουσίες και επιβολής διοικητικών προστίμων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Αδειοδοτικές και συμβουλευτικές εξουσίες (π.χ. εγκρίνει το συνδυασμό συστημάτων όπως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– STOP LIST)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FF80CAEA-B2F1-4629-ACC7-B37A29E561C8}" type="slidenum">
              <a:rPr lang="el-GR" altLang="en-CY" sz="1400">
                <a:latin typeface="Arial" panose="020B0604020202020204" pitchFamily="34" charset="0"/>
              </a:rPr>
              <a:pPr/>
              <a:t>16</a:t>
            </a:fld>
            <a:endParaRPr lang="el-GR" altLang="en-CY" sz="1400">
              <a:latin typeface="Arial" panose="020B0604020202020204" pitchFamily="34" charset="0"/>
            </a:endParaRPr>
          </a:p>
        </p:txBody>
      </p:sp>
      <p:pic>
        <p:nvPicPr>
          <p:cNvPr id="41989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198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66774" y="927100"/>
            <a:ext cx="7017593" cy="709613"/>
          </a:xfrm>
        </p:spPr>
        <p:txBody>
          <a:bodyPr/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VIS (Visa Information System) 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2268538"/>
            <a:ext cx="9036496" cy="4688854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l-G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σύστημα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el-G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έχει διττή νομική βάση: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800" dirty="0">
                <a:solidFill>
                  <a:srgbClr val="328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Κανονισμός (ΕΚ) 767/2008 </a:t>
            </a:r>
            <a:r>
              <a:rPr lang="el-G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για το Σύστημα Πληροφοριών για τις Θεωρήσεις (VIS) και την ανταλλαγή δεδομένων μεταξύ κρατών μελών για τις θεωρήσεις μικρής διάρκειας  (</a:t>
            </a:r>
            <a:r>
              <a:rPr lang="el-G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Κανονισμός VIS</a:t>
            </a:r>
            <a:r>
              <a:rPr lang="el-G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l-G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800" dirty="0">
                <a:solidFill>
                  <a:srgbClr val="328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Απόφαση 2008/633/ΔΕΥ </a:t>
            </a:r>
            <a:r>
              <a:rPr lang="el-G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σχετικά με την πρόσβαση στο Σύστημα Πληροφοριών για τις Θεωρήσεις (VIS) των εντεταλμένων αρχών των κρατών μελών καθώς και της </a:t>
            </a:r>
            <a:r>
              <a:rPr lang="el-GR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Ευρωπόλ</a:t>
            </a:r>
            <a:r>
              <a:rPr lang="el-G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προς αναζήτηση δεδομένων για την πρόληψη, εξακρίβωση και διερεύνηση τρομοκρατικών πράξεων και άλλων σοβαρών αξιόποινων πράξεων (</a:t>
            </a:r>
            <a:r>
              <a:rPr lang="el-G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Απόφαση 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</a:t>
            </a:r>
            <a:r>
              <a:rPr lang="el-G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l-G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          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D305D5-BA0B-4871-8C9E-EE3F8EB38A1A}" type="slidenum">
              <a:rPr kumimoji="0" lang="el-GR" altLang="en-CY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l-GR" altLang="en-CY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533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5068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66774" y="927100"/>
            <a:ext cx="7450139" cy="768350"/>
          </a:xfrm>
        </p:spPr>
        <p:txBody>
          <a:bodyPr/>
          <a:lstStyle/>
          <a:p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Γιατί υπάρχει διττή νομική βάση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2268538"/>
            <a:ext cx="9171432" cy="4688854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rgbClr val="328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Κανονισμός </a:t>
            </a:r>
            <a:r>
              <a:rPr lang="en-US" sz="2400" dirty="0">
                <a:solidFill>
                  <a:srgbClr val="328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</a:t>
            </a:r>
            <a:r>
              <a:rPr lang="el-GR" sz="2400" dirty="0">
                <a:solidFill>
                  <a:srgbClr val="328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ρυθμίζει την έκδοση θεωρήσεων και αφορά στο ΥΠΕΞ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l-GR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rgbClr val="328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Απόφαση </a:t>
            </a:r>
            <a:r>
              <a:rPr lang="en-US" sz="2400" dirty="0">
                <a:solidFill>
                  <a:srgbClr val="328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</a:t>
            </a:r>
            <a:r>
              <a:rPr lang="el-GR" sz="2400" dirty="0">
                <a:solidFill>
                  <a:srgbClr val="328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ρυθμίζει θέματα χρήσης του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για σκοπούς επιβολής του Νόμου και αφορά στην Αστυνομία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l-GR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Και οι δύο Πράξεις, περιλαμβάνουν πρόνοιες για την προστασία των δεδομένων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l-GR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Και οι δύο Πράξεις προβλέπουν ότι, η επεξεργασία δεδομένων μέσω από το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εποπτεύεται από μία ανεξάρτητη Αρχή </a:t>
            </a:r>
            <a:endParaRPr lang="el-G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          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D305D5-BA0B-4871-8C9E-EE3F8EB38A1A}" type="slidenum">
              <a:rPr kumimoji="0" lang="el-GR" altLang="en-CY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l-GR" altLang="en-CY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533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8627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66774" y="927101"/>
            <a:ext cx="7602539" cy="701700"/>
          </a:xfrm>
        </p:spPr>
        <p:txBody>
          <a:bodyPr/>
          <a:lstStyle/>
          <a:p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Η λειτουργία του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VIS</a:t>
            </a:r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 στην Κύπρο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2268538"/>
            <a:ext cx="9036496" cy="4688854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l-G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Στην Κύπρο, το εθνικό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</a:t>
            </a:r>
            <a:r>
              <a:rPr lang="el-G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λειτουργεί με βάση Απόφαση του Υπουργικού Συμβουλίου, η οποία ορίζει: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ΥΠΕΞ ως την εθνική Αρχή αρμόδια για την λειτουργία του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</a:t>
            </a:r>
            <a:endParaRPr lang="el-G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l-G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Ότι πρόσβαση στο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</a:t>
            </a:r>
            <a:r>
              <a:rPr lang="el-G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θα έχει η Αστυνομία, η Υπηρεσία Ασύλου, η Υπηρεσία Αλλοδαπών και Μετανάστευσης της Αστυνομίας και οι Διπλωματικές Αποστολές/ Προξενεία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l-G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Την Επίτροπο Προστασίας Δεδομένων Προσωπικού Χαρακτήρα ως αρμόδια εθνική εποπτική Αρχή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l-G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          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D305D5-BA0B-4871-8C9E-EE3F8EB38A1A}" type="slidenum">
              <a:rPr kumimoji="0" lang="el-GR" altLang="en-CY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l-GR" altLang="en-CY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533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56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Σκοπός της παρουσίασης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84162" y="2204864"/>
            <a:ext cx="8859838" cy="4968552"/>
          </a:xfrm>
        </p:spPr>
        <p:txBody>
          <a:bodyPr rtlCol="0">
            <a:normAutofit fontScale="32500" lnSpcReduction="2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endParaRPr lang="el-G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Να αναλύσει κύριες πρόνοιες του νομικού πλαισίου για την προστασία των δεδομένων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l-GR" sz="6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Να εξηγήσει το νομικό πλαίσιο για το </a:t>
            </a:r>
            <a:r>
              <a:rPr lang="en-US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(Visa Information System) </a:t>
            </a:r>
            <a:r>
              <a:rPr lang="el-GR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sz="3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l-GR" sz="3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Να αναφερθεί στις υποχρεώσεις του ΥΠΕΞ που απορρέουν από την διαδικασία αξιολόγησης </a:t>
            </a:r>
            <a:r>
              <a:rPr lang="el-GR" sz="7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Σένγκεν</a:t>
            </a:r>
            <a:endParaRPr lang="el-GR" sz="7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l-G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7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Να παρέχει πρακτικές συμβουλές στο προσωπικό που ασχολείται με την έκδοση θεωρήσεων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l-G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          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1FD305D5-BA0B-4871-8C9E-EE3F8EB38A1A}" type="slidenum">
              <a:rPr lang="el-GR" altLang="en-CY" sz="1400">
                <a:latin typeface="Arial" panose="020B0604020202020204" pitchFamily="34" charset="0"/>
              </a:rPr>
              <a:pPr/>
              <a:t>2</a:t>
            </a:fld>
            <a:endParaRPr lang="el-GR" altLang="en-CY" sz="1400">
              <a:latin typeface="Arial" panose="020B0604020202020204" pitchFamily="34" charset="0"/>
            </a:endParaRPr>
          </a:p>
        </p:txBody>
      </p:sp>
      <p:pic>
        <p:nvPicPr>
          <p:cNvPr id="22533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033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66774" y="927101"/>
            <a:ext cx="7602539" cy="701700"/>
          </a:xfrm>
        </p:spPr>
        <p:txBody>
          <a:bodyPr/>
          <a:lstStyle/>
          <a:p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Η δομή του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2132856"/>
            <a:ext cx="9036496" cy="5184576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l-G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Στην απλούστερη του μορφή, το εθνικό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</a:t>
            </a:r>
            <a:r>
              <a:rPr lang="el-G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αποτελείται από: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κεντρικό σύστημα που είναι εγκατεστημένο στο Κέντρο στο οποίο αποθηκεύονται όλες οι πληροφορίες που καταχωρίζονται στις Διπλωματικές Αποστολές και στο οποίο </a:t>
            </a:r>
            <a:r>
              <a:rPr lang="el-GR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ανεβάζονται</a:t>
            </a:r>
            <a:r>
              <a:rPr lang="el-G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σε τακτά διαστήματα, αντίγραφα του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 LIST.</a:t>
            </a:r>
            <a:endParaRPr lang="el-G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up </a:t>
            </a:r>
            <a:r>
              <a:rPr lang="el-G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που είναι εγκατεστημένο σε άλλο σημείο στο Κέντρο, όπου αποθηκεύονται αντίγραφα των πληροφοριών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l-G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Τα τερματικά πρόσβασης στις Διπλωματικές Αποστολές, όπου καταχωρίζονται οι πληροφορίες σε σχέση με τις αιτήσεις θεωρήσεων και γίνονται οι απαιτούμενοι έλεγχοι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Τις ασφαλείς γραμμές επικοινωνίες των τερματικών, με το κεντρικό σύστημα. 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l-G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          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D305D5-BA0B-4871-8C9E-EE3F8EB38A1A}" type="slidenum">
              <a:rPr kumimoji="0" lang="el-GR" altLang="en-CY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l-GR" altLang="en-CY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533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9794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77863"/>
            <a:ext cx="8353425" cy="1384300"/>
          </a:xfrm>
        </p:spPr>
        <p:txBody>
          <a:bodyPr/>
          <a:lstStyle/>
          <a:p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Ένταξη στο χώρο </a:t>
            </a:r>
            <a:r>
              <a:rPr lang="el-G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Σιένγκεν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916833"/>
            <a:ext cx="8856984" cy="4645892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l-GR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2019, η ΚΔ υπέβαλε αίτηση για ένταξη στο χώρο </a:t>
            </a:r>
            <a:r>
              <a:rPr lang="el-GR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Σιένγκεν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Για να ενταχθεί στο χώρο </a:t>
            </a:r>
            <a:r>
              <a:rPr lang="el-GR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Σιένγκεν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η ΚΔ πρέπει να αξιολογηθεί θετικά σε διάφορούς τομείς, όπως τον τομέα των προσωπικών δεδομένων και τον τομέα των θεωρήσεων.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Νοέμβριο του 2019, πραγματοποιήθηκε η αξιολόγηση στον τομέα των προσωπικών δεδομένων.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Τον Ιούλιο του 2020, υιοθετήθηκε θετική Έκθεση Αξιολόγησης, που άνοιξε τον δρόμο σε άλλες αξιολογήσεις.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Νοέμβριο του 2020, η Ευρωπαϊκή Επιτροπή εξέδωσε συστάσεις για την πλήρη εφαρμογή του κεκτημένου </a:t>
            </a:r>
            <a:r>
              <a:rPr lang="el-GR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Σιένγκεν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στον τομέα των προσωπικών δεδομένων.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C190D4BE-8CD4-4A6F-82F5-944FF28D543D}" type="slidenum">
              <a:rPr lang="el-GR" altLang="en-CY" sz="1400">
                <a:latin typeface="Arial" panose="020B0604020202020204" pitchFamily="34" charset="0"/>
              </a:rPr>
              <a:pPr/>
              <a:t>21</a:t>
            </a:fld>
            <a:endParaRPr lang="el-GR" altLang="en-CY" sz="1400">
              <a:latin typeface="Arial" panose="020B0604020202020204" pitchFamily="34" charset="0"/>
            </a:endParaRPr>
          </a:p>
        </p:txBody>
      </p:sp>
      <p:pic>
        <p:nvPicPr>
          <p:cNvPr id="39941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758112" cy="1384300"/>
          </a:xfrm>
        </p:spPr>
        <p:txBody>
          <a:bodyPr/>
          <a:lstStyle/>
          <a:p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Συστάσεις που υλοποιήθηκαν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187576"/>
            <a:ext cx="8712968" cy="3832226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l-G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ΥΠΕΞ όρισε ΥΠΔ που δεν είναι Διπλωμάτης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Αναρτήθηκαν τα στοιχεία επαφής της ΥΠΔ στην ιστοσελίδα του ΥΠΕΞ και σε ιστοσελίδες Διπλωματικών Αποστολών  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Ετοιμάστηκαν και αναρτήθηκαν έντυπα (στην ελληνική και στην αγγλική), για την άσκηση των δικαιωμάτων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Ετοιμάστηκαν και αναρτήθηκαν ενημερωτικά κείμενα για την λειτουργία του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στην Κύπρο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Κατόπιν διαγωνισμού, το ΥΠΕΞ ανέθεσε σε ανάδοχο την ανάπτυξη του νέου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FF80CAEA-B2F1-4629-ACC7-B37A29E561C8}" type="slidenum">
              <a:rPr lang="el-GR" altLang="en-CY" sz="1400">
                <a:latin typeface="Arial" panose="020B0604020202020204" pitchFamily="34" charset="0"/>
              </a:rPr>
              <a:pPr/>
              <a:t>22</a:t>
            </a:fld>
            <a:endParaRPr lang="el-GR" altLang="en-CY" sz="1400">
              <a:latin typeface="Arial" panose="020B0604020202020204" pitchFamily="34" charset="0"/>
            </a:endParaRPr>
          </a:p>
        </p:txBody>
      </p:sp>
      <p:pic>
        <p:nvPicPr>
          <p:cNvPr id="41989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16900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758112" cy="1384300"/>
          </a:xfrm>
        </p:spPr>
        <p:txBody>
          <a:bodyPr/>
          <a:lstStyle/>
          <a:p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Επόμενα βήματα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933575"/>
            <a:ext cx="8640960" cy="4591769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l-G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Η ανάπτυξη του νέου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αναμένεται να ολοκληρωθεί εντός του 2024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Πριν την έναρξη λειτουργίας του νέου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θα ετοιμαστεί Νομοσχέδιο που θα τύχει διαβούλευσης με το Γραφείο μου, πριν προωθηθεί στη Βουλή για ψήφιση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Πριν την έναρξη λειτουργίας του νέου VIS, το ΥΠΕΞ σε συνεργασία με τον ανάδοχο θα εκπονήσει εκτίμηση αντίκτυπου και θα την υποβάλει στο Γραφείο μου για προηγούμενη διαβούλευση 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Εντός του 2024, προγραμματίζεται έλεγχος σε δύο Διπλωματικές Αποστολές 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FF80CAEA-B2F1-4629-ACC7-B37A29E561C8}" type="slidenum">
              <a:rPr lang="el-GR" altLang="en-CY" sz="1400">
                <a:latin typeface="Arial" panose="020B0604020202020204" pitchFamily="34" charset="0"/>
              </a:rPr>
              <a:pPr/>
              <a:t>23</a:t>
            </a:fld>
            <a:endParaRPr lang="el-GR" altLang="en-CY" sz="1400">
              <a:latin typeface="Arial" panose="020B0604020202020204" pitchFamily="34" charset="0"/>
            </a:endParaRPr>
          </a:p>
        </p:txBody>
      </p:sp>
      <p:pic>
        <p:nvPicPr>
          <p:cNvPr id="41989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57802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77888" y="509588"/>
            <a:ext cx="7758112" cy="1384300"/>
          </a:xfrm>
        </p:spPr>
        <p:txBody>
          <a:bodyPr/>
          <a:lstStyle/>
          <a:p>
            <a:r>
              <a:rPr lang="el-GR" sz="3600" b="1">
                <a:latin typeface="Arial" panose="020B0604020202020204" pitchFamily="34" charset="0"/>
                <a:cs typeface="Arial" panose="020B0604020202020204" pitchFamily="34" charset="0"/>
              </a:rPr>
              <a:t>Πρακτικές Συμβουλές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564904"/>
            <a:ext cx="8219256" cy="3454896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l-G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Ενημερωθείτε για τις πρόνοιες της νομοθεσίας για την προστασία των προσωπικών δεδομένων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Ενημερωθείτε για τις σχετικές εγκύκλιους του ΥΠΕΞ που αφορούν στον χειρισμό αιτήσεων θεωρήσεων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Ενημερωθείτε για τον τρόπο χειρισμού του συστήματος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</a:t>
            </a:r>
            <a:endParaRPr lang="el-G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 έχετε απορίες, ρωτήστε τον ΥΠΔ του ΥΠΕΞ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A49993D4-2C12-4946-8E3B-3AC623B59472}" type="slidenum">
              <a:rPr lang="el-GR" altLang="en-CY" sz="1400">
                <a:latin typeface="Arial" panose="020B0604020202020204" pitchFamily="34" charset="0"/>
              </a:rPr>
              <a:pPr/>
              <a:t>24</a:t>
            </a:fld>
            <a:endParaRPr lang="el-GR" altLang="en-CY" sz="1400">
              <a:latin typeface="Arial" panose="020B0604020202020204" pitchFamily="34" charset="0"/>
            </a:endParaRPr>
          </a:p>
        </p:txBody>
      </p:sp>
      <p:pic>
        <p:nvPicPr>
          <p:cNvPr id="43013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420938"/>
            <a:ext cx="8280400" cy="482441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l-G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Μην δίνετε πληροφορίες σε πολίτες ή μη εξουσιοδοτημένα πρόσωπα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Ρωτήστε τον προϊστάμενο σας πριν δώσετε πληροφορίες σε συναδέλφους στις οποίες εσείς έχετε πρόσβαση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Μην δίνετε σε συνάδελφους, τον κωδικό πρόσβασής σας στο σύστημα. Όλες οι ενέργειές σας στο σύστημα καταγράφονται και παρακολουθούνται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0DC86841-556C-4AD0-982A-D3E3442C3115}" type="slidenum">
              <a:rPr lang="el-GR" altLang="en-CY" sz="1400">
                <a:latin typeface="Arial" panose="020B0604020202020204" pitchFamily="34" charset="0"/>
              </a:rPr>
              <a:pPr/>
              <a:t>25</a:t>
            </a:fld>
            <a:endParaRPr lang="el-GR" altLang="en-CY" sz="1400">
              <a:latin typeface="Arial" panose="020B0604020202020204" pitchFamily="34" charset="0"/>
            </a:endParaRPr>
          </a:p>
        </p:txBody>
      </p:sp>
      <p:pic>
        <p:nvPicPr>
          <p:cNvPr id="44036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349500"/>
            <a:ext cx="8075613" cy="475138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l-G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Ενημερωθείτε για τα δικαιώματα των πολιτών ώστε, αν ερωτηθείτε, να είσαστε σε θέση να απαντήσετε πώς ασκούνται και υπό ποιες προϋποθέσεις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Παραπέμψετε πολίτες στην ΥΠΔ για περισσότερες πληροφορίες, όσον αφορά στα δικαιώματά τους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Ενημερωθείτε για τα δικά σας δικαιώματα ως Λειτουργοί του ΥΠΕΞ ή ως υπάλληλοι Διπλωματικών Αποστολών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l-GR" sz="2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2F18226B-38BB-4C44-A4CC-07B8F925C803}" type="slidenum">
              <a:rPr lang="el-GR" altLang="en-CY" sz="1400">
                <a:latin typeface="Arial" panose="020B0604020202020204" pitchFamily="34" charset="0"/>
              </a:rPr>
              <a:pPr/>
              <a:t>26</a:t>
            </a:fld>
            <a:endParaRPr lang="el-GR" altLang="en-CY" sz="1400">
              <a:latin typeface="Arial" panose="020B0604020202020204" pitchFamily="34" charset="0"/>
            </a:endParaRPr>
          </a:p>
        </p:txBody>
      </p:sp>
      <p:pic>
        <p:nvPicPr>
          <p:cNvPr id="45060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726CB435-A553-49D9-8756-ED5441E83F5E}" type="slidenum">
              <a:rPr lang="el-GR" altLang="en-CY" sz="1400">
                <a:latin typeface="Arial" panose="020B0604020202020204" pitchFamily="34" charset="0"/>
              </a:rPr>
              <a:pPr/>
              <a:t>27</a:t>
            </a:fld>
            <a:endParaRPr lang="el-GR" altLang="en-CY" sz="1400">
              <a:latin typeface="Arial" panose="020B0604020202020204" pitchFamily="34" charset="0"/>
            </a:endParaRPr>
          </a:p>
        </p:txBody>
      </p:sp>
      <p:sp>
        <p:nvSpPr>
          <p:cNvPr id="47107" name="Title 1"/>
          <p:cNvSpPr>
            <a:spLocks noGrp="1"/>
          </p:cNvSpPr>
          <p:nvPr>
            <p:ph type="title" idx="4294967295"/>
          </p:nvPr>
        </p:nvSpPr>
        <p:spPr>
          <a:xfrm>
            <a:off x="323850" y="757238"/>
            <a:ext cx="8229600" cy="1384300"/>
          </a:xfrm>
        </p:spPr>
        <p:txBody>
          <a:bodyPr/>
          <a:lstStyle/>
          <a:p>
            <a:pPr algn="ctr"/>
            <a:r>
              <a:rPr lang="el-GR" altLang="el-GR" sz="2800" b="1">
                <a:latin typeface="Arial" panose="020B0604020202020204" pitchFamily="34" charset="0"/>
                <a:cs typeface="Arial" panose="020B0604020202020204" pitchFamily="34" charset="0"/>
              </a:rPr>
              <a:t>Γραφείο Επιτρόπου Προστασίας Δεδομένων Προσωπικού Χαρακτήρα</a:t>
            </a:r>
          </a:p>
        </p:txBody>
      </p:sp>
      <p:sp>
        <p:nvSpPr>
          <p:cNvPr id="47108" name="Content Placeholder 2"/>
          <p:cNvSpPr>
            <a:spLocks noGrp="1"/>
          </p:cNvSpPr>
          <p:nvPr>
            <p:ph idx="4294967295"/>
          </p:nvPr>
        </p:nvSpPr>
        <p:spPr>
          <a:xfrm>
            <a:off x="395288" y="2601913"/>
            <a:ext cx="7834312" cy="3417887"/>
          </a:xfrm>
        </p:spPr>
        <p:txBody>
          <a:bodyPr/>
          <a:lstStyle/>
          <a:p>
            <a:pPr>
              <a:buFontTx/>
              <a:buNone/>
            </a:pPr>
            <a:r>
              <a:rPr lang="el-GR" sz="2400" dirty="0" err="1">
                <a:solidFill>
                  <a:srgbClr val="328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Κυπράνορος</a:t>
            </a:r>
            <a:r>
              <a:rPr lang="el-GR" sz="2400" dirty="0">
                <a:solidFill>
                  <a:srgbClr val="328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15, 1061 Λευκωσία</a:t>
            </a:r>
          </a:p>
          <a:p>
            <a:pPr>
              <a:buFontTx/>
              <a:buNone/>
            </a:pPr>
            <a:r>
              <a:rPr lang="el-GR" sz="2400" dirty="0">
                <a:solidFill>
                  <a:srgbClr val="328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Τ.Θ.  23378, 1682  Λευκωσία</a:t>
            </a:r>
          </a:p>
          <a:p>
            <a:endParaRPr lang="el-GR" sz="2400" dirty="0">
              <a:solidFill>
                <a:srgbClr val="3289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l-GR" sz="2400" dirty="0" err="1">
                <a:solidFill>
                  <a:srgbClr val="328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Τηλ</a:t>
            </a:r>
            <a:r>
              <a:rPr lang="el-GR" sz="2400" dirty="0">
                <a:solidFill>
                  <a:srgbClr val="328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22818456, Φαξ: 22304565</a:t>
            </a:r>
          </a:p>
          <a:p>
            <a:pPr>
              <a:buFontTx/>
              <a:buNone/>
            </a:pPr>
            <a:r>
              <a:rPr lang="en-US" sz="2400" dirty="0">
                <a:solidFill>
                  <a:srgbClr val="328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commissioner@dataprotection.gov.cy</a:t>
            </a:r>
            <a:endParaRPr lang="el-GR" sz="2400" dirty="0">
              <a:solidFill>
                <a:srgbClr val="3289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2400" dirty="0">
              <a:solidFill>
                <a:srgbClr val="3289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sz="2400" b="1" dirty="0">
                <a:solidFill>
                  <a:srgbClr val="328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www.dataprotection.gov.cy</a:t>
            </a:r>
            <a:endParaRPr lang="en-GB" sz="2400" b="1" dirty="0">
              <a:solidFill>
                <a:srgbClr val="3289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l-GR" dirty="0"/>
          </a:p>
          <a:p>
            <a:pPr lvl="1">
              <a:buClr>
                <a:schemeClr val="hlink"/>
              </a:buClr>
              <a:buFont typeface="Wingdings" panose="05000000000000000000" pitchFamily="2" charset="2"/>
              <a:buNone/>
            </a:pPr>
            <a:endParaRPr lang="el-GR" dirty="0"/>
          </a:p>
        </p:txBody>
      </p:sp>
      <p:pic>
        <p:nvPicPr>
          <p:cNvPr id="47109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66774" y="927101"/>
            <a:ext cx="7602539" cy="701700"/>
          </a:xfrm>
        </p:spPr>
        <p:txBody>
          <a:bodyPr/>
          <a:lstStyle/>
          <a:p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Νομικό πλαίσιο προστασίας των προσωπικών δεδομένων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348880"/>
            <a:ext cx="8392294" cy="46085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endParaRPr lang="el-G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Τα δεδομένα προσωπικού χαρακτήρα που τυγχάνουν επεξεργασίας από το ΥΠΕΞ, απολαμβάνουν την προστασία που τους προσφέρει: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l-G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 Γενικός Κανονισμός Προστασίας Δεδομένων (ΓΚΠΔ) και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 Νόμος 125(Ι)/2018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l-G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          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1FD305D5-BA0B-4871-8C9E-EE3F8EB38A1A}" type="slidenum">
              <a:rPr lang="el-GR" altLang="en-CY" sz="1400">
                <a:latin typeface="Arial" panose="020B0604020202020204" pitchFamily="34" charset="0"/>
              </a:rPr>
              <a:pPr/>
              <a:t>3</a:t>
            </a:fld>
            <a:endParaRPr lang="el-GR" altLang="en-CY" sz="1400">
              <a:latin typeface="Arial" panose="020B0604020202020204" pitchFamily="34" charset="0"/>
            </a:endParaRPr>
          </a:p>
        </p:txBody>
      </p:sp>
      <p:pic>
        <p:nvPicPr>
          <p:cNvPr id="22533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469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8229600" cy="1384300"/>
          </a:xfrm>
        </p:spPr>
        <p:txBody>
          <a:bodyPr/>
          <a:lstStyle/>
          <a:p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Βασικές έννοιες του ΓΚΠΔ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92375"/>
            <a:ext cx="8229600" cy="436562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600" b="1" dirty="0">
                <a:solidFill>
                  <a:srgbClr val="328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Δεδομένα προσωπικού χαρακτήρα: </a:t>
            </a:r>
            <a:r>
              <a:rPr lang="el-G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οποιαδήποτε πληροφορία ταυτοποιεί άμεσα ή έμμεσα κάποιο φυσικό πρόσωπο εν ζωή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l-G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600" b="1" dirty="0">
                <a:solidFill>
                  <a:srgbClr val="328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Υποκείμενο των δεδομένων: </a:t>
            </a:r>
            <a:r>
              <a:rPr lang="el-G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πρόσωπο στο οποίο αφορούν τα δεδομένα (</a:t>
            </a:r>
            <a:r>
              <a:rPr lang="el-GR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Αιτητής</a:t>
            </a:r>
            <a:r>
              <a:rPr lang="el-G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l-G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600" b="1" dirty="0">
                <a:solidFill>
                  <a:srgbClr val="328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Επεξεργασία: </a:t>
            </a:r>
            <a:r>
              <a:rPr lang="el-G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κάθε πράξη που γίνεται με ή χωρίς αυτοματοποιημένα μέσα (συλλογή, καταχώριση, αποθήκευση, διόρθωση, χρήση, μεταβολή, ανάκτηση, αναζήτηση, διάδοση, καταστροφή δεδομένων)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l-G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27AC8FE9-FAE0-414A-A7FB-6895B304AA75}" type="slidenum">
              <a:rPr lang="el-GR" altLang="en-CY" sz="1400">
                <a:latin typeface="Arial" panose="020B0604020202020204" pitchFamily="34" charset="0"/>
              </a:rPr>
              <a:pPr/>
              <a:t>4</a:t>
            </a:fld>
            <a:endParaRPr lang="el-GR" altLang="en-CY" sz="1400">
              <a:latin typeface="Arial" panose="020B0604020202020204" pitchFamily="34" charset="0"/>
            </a:endParaRPr>
          </a:p>
        </p:txBody>
      </p:sp>
      <p:pic>
        <p:nvPicPr>
          <p:cNvPr id="26629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420938"/>
            <a:ext cx="8207375" cy="36004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b="1" dirty="0">
                <a:solidFill>
                  <a:srgbClr val="328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Υπεύθυνος επεξεργασίας (ΥΠΕΞ): 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πρόσωπο που αποφασίζει το σκοπό και τον τρόπο επεξεργασίας</a:t>
            </a: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endParaRPr lang="el-G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Ως υπεύθυνος επεξεργασίας, το ΥΠΕΞ έχει την ευθύνη για το σχεδιασμό, την ανάπτυξη και την τεχνική υποστήριξη και ασφάλεια του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και για την προστασία των δεδομένων που καταχωρίζονται σε αυτό  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52799C8B-0D50-4A12-8C1D-A357D86D7234}" type="slidenum">
              <a:rPr lang="el-GR" altLang="en-CY" sz="1400">
                <a:latin typeface="Arial" panose="020B0604020202020204" pitchFamily="34" charset="0"/>
              </a:rPr>
              <a:pPr/>
              <a:t>5</a:t>
            </a:fld>
            <a:endParaRPr lang="el-GR" altLang="en-CY" sz="1400">
              <a:latin typeface="Arial" panose="020B0604020202020204" pitchFamily="34" charset="0"/>
            </a:endParaRPr>
          </a:p>
        </p:txBody>
      </p:sp>
      <p:pic>
        <p:nvPicPr>
          <p:cNvPr id="27652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84162" y="2204864"/>
            <a:ext cx="8680325" cy="4653136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Tx/>
              <a:buNone/>
              <a:defRPr/>
            </a:pPr>
            <a:endParaRPr lang="el-GR" sz="2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b="1" dirty="0">
                <a:solidFill>
                  <a:srgbClr val="328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Εκτελών την επεξεργασία: 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οργανισμός που επεξεργάζεται δεδομένα για λογαριασμό και κατ’ εντολή του υπεύθυνου επεξεργασίας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l-GR" sz="1200" dirty="0">
              <a:solidFill>
                <a:srgbClr val="16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Σε ορισμένες χώρες, οι Διπλωματικές Αποστολές αναθέτουν σε εξωτερικούς συνεργάτες να συλλέγουν τις αιτήσεις θεωρήσεων και όλα τα απαραίτητα συνοδευτικά έγγραφα. Με βάση τον ΓΚΠΔ, η ανάθεση αυτή πρέπει να γίνεται με γραπτή Σύμβαση που να δεσμεύει τον κάθε συνεργάτη, για την προστασία των δεδομένων</a:t>
            </a: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endParaRPr lang="el-GR" sz="2400" dirty="0">
              <a:solidFill>
                <a:srgbClr val="16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AECE7A8E-D242-4F9D-86B3-3DB6D16E8CA3}" type="slidenum">
              <a:rPr lang="el-GR" altLang="en-CY" sz="1400">
                <a:latin typeface="Arial" panose="020B0604020202020204" pitchFamily="34" charset="0"/>
              </a:rPr>
              <a:pPr/>
              <a:t>6</a:t>
            </a:fld>
            <a:endParaRPr lang="el-GR" altLang="en-CY" sz="1400">
              <a:latin typeface="Arial" panose="020B0604020202020204" pitchFamily="34" charset="0"/>
            </a:endParaRPr>
          </a:p>
        </p:txBody>
      </p:sp>
      <p:pic>
        <p:nvPicPr>
          <p:cNvPr id="28676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84162" y="2204864"/>
            <a:ext cx="8680325" cy="465313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Κάθε πρόσωπο που τελεί υπό την εποπτεία του υπευθύνου επεξεργασίας (ΥΠΕΞ) ή του εκτελούντος την επεξεργασία (εξωτερικός συνεργάτης), το οποίο έχει πρόσβαση σε προσωπικά δεδομένα, τα επεξεργάζεται μόνον κατ' εντολή του ΥΠΕΞ.</a:t>
            </a:r>
            <a:endParaRPr lang="el-GR" sz="1200" dirty="0">
              <a:solidFill>
                <a:srgbClr val="16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διάταξη αυτή αφορά σε Λειτουργούς του ΥΠΕΞ στο Κέντρο και στο εξωτερικό, σε υπαλλήλους Διπλωματικών Αποστολών και σε υπαλλήλους εξωτερικών συνεργατών.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Οι υπάλληλοι Διπλωματικών Αποστολών και οι υπάλληλοι εξωτερικών συνεργατών πρέπει να δεσμεύονται γραπτώς, με καθήκον εχεμύθειας.</a:t>
            </a: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endParaRPr lang="el-GR" sz="2400" dirty="0">
              <a:solidFill>
                <a:srgbClr val="16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AECE7A8E-D242-4F9D-86B3-3DB6D16E8CA3}" type="slidenum">
              <a:rPr lang="el-GR" altLang="en-CY" sz="1400">
                <a:latin typeface="Arial" panose="020B0604020202020204" pitchFamily="34" charset="0"/>
              </a:rPr>
              <a:pPr/>
              <a:t>7</a:t>
            </a:fld>
            <a:endParaRPr lang="el-GR" altLang="en-CY" sz="1400">
              <a:latin typeface="Arial" panose="020B0604020202020204" pitchFamily="34" charset="0"/>
            </a:endParaRPr>
          </a:p>
        </p:txBody>
      </p:sp>
      <p:pic>
        <p:nvPicPr>
          <p:cNvPr id="28676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0135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349500"/>
            <a:ext cx="8064500" cy="3895725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Tx/>
              <a:buNone/>
              <a:defRPr/>
            </a:pPr>
            <a:endParaRPr lang="el-GR" sz="2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b="1" dirty="0">
                <a:solidFill>
                  <a:srgbClr val="328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Ειδικές κατηγορίες δεδομένων: 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φυλετική ή </a:t>
            </a:r>
            <a:r>
              <a:rPr lang="el-GR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εθνοτική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καταγωγή, πολιτικά φρονήματα, θρησκευτικές ή φιλοσοφικές πεποιθήσεις, συμμετοχή σε συνδικαλιστική οργάνωση, σεξουαλική ζωή/προσανατολισμός, δεδομένα υγείας, γενετικά και βιομετρικά δεδομένα</a:t>
            </a: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endParaRPr lang="el-G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Τα δεδομένα αυτά τυγχάνουν αυξημένης προστασίας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6F5DD83D-FAF6-4693-A168-883AFD8B0AC9}" type="slidenum">
              <a:rPr lang="el-GR" altLang="en-CY" sz="1400">
                <a:latin typeface="Arial" panose="020B0604020202020204" pitchFamily="34" charset="0"/>
              </a:rPr>
              <a:pPr/>
              <a:t>8</a:t>
            </a:fld>
            <a:endParaRPr lang="el-GR" altLang="en-CY" sz="1400">
              <a:latin typeface="Arial" panose="020B0604020202020204" pitchFamily="34" charset="0"/>
            </a:endParaRPr>
          </a:p>
        </p:txBody>
      </p:sp>
      <p:pic>
        <p:nvPicPr>
          <p:cNvPr id="29700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7543" y="2204864"/>
            <a:ext cx="8208913" cy="425626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l-GR" sz="2400" b="1" dirty="0">
                <a:solidFill>
                  <a:srgbClr val="3289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Υπεύθυνος Προστασίας Δεδομένων (ΥΠΔ): 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Κάθε Δημόσια Αρχή έχει υποχρέωση να ορίζει ΥΠΔ.           ΥΠΔ του ΥΠΕΞ είναι ο κ. Νίκος Νικολάου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el-GR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 ΥΠΔ συμβουλεύει το ΥΠΕΞ σε θέματα προσωπικών δεδομένων και ενεργεί ως σημείο επαφής: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για το προσωπικό του ΥΠΕΞ, 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Γραφείο της Επιτρόπου και 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τους πολίτες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4337A0C4-F4C8-488B-8E04-563822284C2F}" type="slidenum">
              <a:rPr lang="el-GR" altLang="en-CY" sz="1400">
                <a:latin typeface="Arial" panose="020B0604020202020204" pitchFamily="34" charset="0"/>
              </a:rPr>
              <a:pPr/>
              <a:t>9</a:t>
            </a:fld>
            <a:endParaRPr lang="el-GR" altLang="en-CY" sz="1400">
              <a:latin typeface="Arial" panose="020B0604020202020204" pitchFamily="34" charset="0"/>
            </a:endParaRPr>
          </a:p>
        </p:txBody>
      </p:sp>
      <p:pic>
        <p:nvPicPr>
          <p:cNvPr id="30724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135688"/>
            <a:ext cx="54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2020</TotalTime>
  <Words>1584</Words>
  <Application>Microsoft Office PowerPoint</Application>
  <PresentationFormat>On-screen Show (4:3)</PresentationFormat>
  <Paragraphs>222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Century Gothic</vt:lpstr>
      <vt:lpstr>Tahoma</vt:lpstr>
      <vt:lpstr>Wingdings</vt:lpstr>
      <vt:lpstr>Wingdings 3</vt:lpstr>
      <vt:lpstr>Ion Boardroom</vt:lpstr>
      <vt:lpstr>     Προστασία Προσωπικών Δεδομένων   Πρόγραμμα Εκπαίδευσης  Διπλωματικών Ακόλουθων   </vt:lpstr>
      <vt:lpstr>Σκοπός της παρουσίασης </vt:lpstr>
      <vt:lpstr>Νομικό πλαίσιο προστασίας των προσωπικών δεδομένων</vt:lpstr>
      <vt:lpstr>Βασικές έννοιες του ΓΚΠΔ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Βασικές Αρχές</vt:lpstr>
      <vt:lpstr>Νομιμότητα επεξεργασίας</vt:lpstr>
      <vt:lpstr>Βασικές υποχρεώσεις</vt:lpstr>
      <vt:lpstr>Δικαιώματα</vt:lpstr>
      <vt:lpstr>Παραδείγματα επεξεργασίας προσωπικών δεδομένων</vt:lpstr>
      <vt:lpstr>Ανταλλαγή πληροφοριών με άλλες Αρχές</vt:lpstr>
      <vt:lpstr>Εξουσίες Επιτρόπου</vt:lpstr>
      <vt:lpstr>VIS (Visa Information System) </vt:lpstr>
      <vt:lpstr>Γιατί υπάρχει διττή νομική βάση </vt:lpstr>
      <vt:lpstr>Η λειτουργία του VIS στην Κύπρο </vt:lpstr>
      <vt:lpstr>Η δομή του VIS </vt:lpstr>
      <vt:lpstr>Ένταξη στο χώρο Σιένγκεν</vt:lpstr>
      <vt:lpstr>Συστάσεις που υλοποιήθηκαν</vt:lpstr>
      <vt:lpstr>Επόμενα βήματα</vt:lpstr>
      <vt:lpstr>Πρακτικές Συμβουλές</vt:lpstr>
      <vt:lpstr>PowerPoint Presentation</vt:lpstr>
      <vt:lpstr>PowerPoint Presentation</vt:lpstr>
      <vt:lpstr>Γραφείο Επιτρόπου Προστασίας Δεδομένων Προσωπικού Χαρακτήρα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Προστασία Προσωπικών Δεδομένων  Χθες – σήμερα - αύριο</dc:title>
  <dc:creator>gov</dc:creator>
  <cp:lastModifiedBy>Olivia Pettashi</cp:lastModifiedBy>
  <cp:revision>151</cp:revision>
  <cp:lastPrinted>2023-03-22T09:46:33Z</cp:lastPrinted>
  <dcterms:created xsi:type="dcterms:W3CDTF">2011-01-22T11:49:00Z</dcterms:created>
  <dcterms:modified xsi:type="dcterms:W3CDTF">2023-10-18T10:06:17Z</dcterms:modified>
</cp:coreProperties>
</file>